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305" r:id="rId5"/>
    <p:sldId id="332" r:id="rId6"/>
    <p:sldId id="335" r:id="rId7"/>
    <p:sldId id="330" r:id="rId8"/>
    <p:sldId id="343" r:id="rId9"/>
    <p:sldId id="344" r:id="rId10"/>
    <p:sldId id="342" r:id="rId11"/>
    <p:sldId id="339" r:id="rId12"/>
    <p:sldId id="345" r:id="rId13"/>
  </p:sldIdLst>
  <p:sldSz cx="9144000" cy="6858000" type="screen4x3"/>
  <p:notesSz cx="6662738" cy="9906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85AE"/>
    <a:srgbClr val="686F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38" autoAdjust="0"/>
    <p:restoredTop sz="75763" autoAdjust="0"/>
  </p:normalViewPr>
  <p:slideViewPr>
    <p:cSldViewPr>
      <p:cViewPr varScale="1">
        <p:scale>
          <a:sx n="70" d="100"/>
          <a:sy n="70" d="100"/>
        </p:scale>
        <p:origin x="143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3488" y="0"/>
            <a:ext cx="288766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E5817-233A-48AC-8118-77CADDD2C130}" type="datetimeFigureOut">
              <a:rPr lang="nl-NL" smtClean="0"/>
              <a:t>23-9-2016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8876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3488" y="9409113"/>
            <a:ext cx="288766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2A361-4B79-4DE5-B3B6-CF7C95A7CE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9757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186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4010" y="0"/>
            <a:ext cx="2887186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5663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274" y="4705350"/>
            <a:ext cx="533019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8981"/>
            <a:ext cx="2887186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4010" y="9408981"/>
            <a:ext cx="2887186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5A4FF7C-C33E-4CD5-8109-EDB1F9A3E604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63259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Voldoende</a:t>
            </a:r>
            <a:r>
              <a:rPr lang="nl-NL" baseline="0" dirty="0" smtClean="0"/>
              <a:t> stappenplannen</a:t>
            </a:r>
          </a:p>
          <a:p>
            <a:r>
              <a:rPr lang="nl-NL" baseline="0" dirty="0" smtClean="0"/>
              <a:t>Voldoende kaarten voor de analyse en de taalontwikkeling</a:t>
            </a:r>
          </a:p>
          <a:p>
            <a:r>
              <a:rPr lang="nl-NL" baseline="0" dirty="0" smtClean="0"/>
              <a:t>Namen op de stickers</a:t>
            </a:r>
          </a:p>
          <a:p>
            <a:endParaRPr lang="nl-NL" baseline="0" dirty="0" smtClean="0"/>
          </a:p>
          <a:p>
            <a:endParaRPr lang="nl-NL" baseline="0" dirty="0" smtClean="0"/>
          </a:p>
          <a:p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4FF7C-C33E-4CD5-8109-EDB1F9A3E60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9307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We gaan in de kring zitten. </a:t>
            </a:r>
          </a:p>
          <a:p>
            <a:r>
              <a:rPr lang="nl-NL" dirty="0" smtClean="0"/>
              <a:t>Ik vraag</a:t>
            </a:r>
            <a:r>
              <a:rPr lang="nl-NL" baseline="0" dirty="0" smtClean="0"/>
              <a:t> of ze nog weten wat ze het eerste zeiden vanmorgen? Ze noemen hun naam en krijgen een stikker. </a:t>
            </a:r>
          </a:p>
          <a:p>
            <a:endParaRPr lang="nl-NL" baseline="0" dirty="0" smtClean="0"/>
          </a:p>
          <a:p>
            <a:endParaRPr lang="nl-NL" b="1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4FF7C-C33E-4CD5-8109-EDB1F9A3E60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1458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aseline="0" dirty="0" smtClean="0"/>
              <a:t>Eerst een rondje waarin enkele kinderen iets vertellen. </a:t>
            </a:r>
          </a:p>
          <a:p>
            <a:r>
              <a:rPr lang="nl-NL" baseline="0" dirty="0" smtClean="0"/>
              <a:t>Daarna een lijstje maken. </a:t>
            </a:r>
          </a:p>
          <a:p>
            <a:r>
              <a:rPr lang="nl-NL" baseline="0" dirty="0" smtClean="0"/>
              <a:t>Daarna in tweetallen vertellen. </a:t>
            </a:r>
          </a:p>
          <a:p>
            <a:r>
              <a:rPr lang="nl-NL" baseline="0" dirty="0" smtClean="0"/>
              <a:t>Kies een ding uit je lijstje en schrijf daar een ervaringsverhaal over. Dan laat ik de bovenstaande dia zien. </a:t>
            </a:r>
          </a:p>
          <a:p>
            <a:endParaRPr lang="nl-NL" baseline="0" dirty="0" smtClean="0"/>
          </a:p>
          <a:p>
            <a:r>
              <a:rPr lang="nl-NL" baseline="0" dirty="0" smtClean="0"/>
              <a:t>Ze schrijven hun verhaal, maken de tekening en als ze klaar zijn lezen ze enkele voor in de kring. </a:t>
            </a:r>
          </a:p>
          <a:p>
            <a:endParaRPr lang="nl-NL" baseline="0" dirty="0" smtClean="0"/>
          </a:p>
          <a:p>
            <a:r>
              <a:rPr lang="nl-NL" baseline="0" dirty="0" smtClean="0"/>
              <a:t>Daarna ga ik verder met de twee filmpjes voor de thuisopdracht. </a:t>
            </a:r>
          </a:p>
          <a:p>
            <a:endParaRPr lang="nl-NL" dirty="0" smtClean="0"/>
          </a:p>
          <a:p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4FF7C-C33E-4CD5-8109-EDB1F9A3E60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8064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Je laat het</a:t>
            </a:r>
            <a:r>
              <a:rPr lang="nl-NL" baseline="0" dirty="0" smtClean="0"/>
              <a:t> eerste deel van dit programma zien (drie minuten hooguit). </a:t>
            </a:r>
          </a:p>
          <a:p>
            <a:r>
              <a:rPr lang="nl-NL" baseline="0" dirty="0" smtClean="0"/>
              <a:t>Daarna vraag ik of zij nog weten (van papa of mama) wat zij zeiden toe zij jong waren? Tussen de o en vier jaar. </a:t>
            </a:r>
          </a:p>
          <a:p>
            <a:r>
              <a:rPr lang="nl-NL" baseline="0" dirty="0" smtClean="0"/>
              <a:t>Heel kort een reactie. Eerst het filmpje van Micha, dat is mijn voorbeeld.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4FF7C-C33E-4CD5-8109-EDB1F9A3E60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0890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Bespreek</a:t>
            </a:r>
            <a:r>
              <a:rPr lang="nl-NL" baseline="0" dirty="0" smtClean="0"/>
              <a:t> hier een eigen opname van een kind. </a:t>
            </a:r>
          </a:p>
          <a:p>
            <a:r>
              <a:rPr lang="nl-NL" baseline="0" dirty="0" smtClean="0"/>
              <a:t>Aan de hand van het werkblad schrijf je letterlijk op wat het kind zegt en noteer je verschillende kenmerken. </a:t>
            </a:r>
          </a:p>
          <a:p>
            <a:r>
              <a:rPr lang="nl-NL" baseline="0" dirty="0" smtClean="0"/>
              <a:t>Vraag of de kinderen nog andere kenmerken weten te noemen.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4FF7C-C33E-4CD5-8109-EDB1F9A3E60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1539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4FF7C-C33E-4CD5-8109-EDB1F9A3E604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721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4FF7C-C33E-4CD5-8109-EDB1F9A3E604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5299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549275"/>
            <a:ext cx="7989887" cy="2879725"/>
          </a:xfrm>
        </p:spPr>
        <p:txBody>
          <a:bodyPr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3573463"/>
            <a:ext cx="7991475" cy="1943100"/>
          </a:xfrm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pPr lvl="0"/>
            <a:r>
              <a:rPr lang="nl-NL" noProof="0" smtClean="0"/>
              <a:t>Klik om de ondertitelstijl van het model te bewerken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951288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038021A-E99C-48D6-B556-CA804C401B73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2E2032-70ED-4D9A-96DA-A2AC6FA7AA7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7255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32588" y="333375"/>
            <a:ext cx="2087562" cy="53276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68313" y="333375"/>
            <a:ext cx="6111875" cy="53276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630785-49D2-4FE9-AD34-EBF754AF7AA4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0374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351837" cy="10842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68313" y="1628775"/>
            <a:ext cx="4098925" cy="403225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19638" y="1628775"/>
            <a:ext cx="4100512" cy="403225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68313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39243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1D47BD4-2B83-4348-B7A7-A3BA6F9274F5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3993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/>
          </p:nvPr>
        </p:nvSpPr>
        <p:spPr>
          <a:xfrm>
            <a:off x="468313" y="333375"/>
            <a:ext cx="8351837" cy="532765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468313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>
          <a:xfrm>
            <a:off x="39243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B2CB18A-2CEF-4D7E-B094-F5BD4A403E91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5848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A8A5F5-5939-4C8E-8133-AB79C71A5604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5986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E12958-3ACA-429C-A552-761CD87ED3FC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68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409892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19638" y="1628775"/>
            <a:ext cx="4100512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7FDA8D-B44C-4DA3-945E-2CEA2411B69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3574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CCE7CC-5C98-484A-891F-DB3B538DF20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1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2342B75-58BB-47C1-8834-476BFB64B45C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8319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A5B4B6-62AF-4E6F-A6E3-2CAEFF3BF602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8159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0A8CA3-4E59-4D77-8E87-D266F41E930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4075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D2236D-CA90-46C1-B882-270D2D431D5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628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333375"/>
            <a:ext cx="8351837" cy="108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8351837" cy="403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686F75"/>
                </a:solidFill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686F75"/>
                </a:solidFill>
                <a:latin typeface="+mn-lt"/>
              </a:defRPr>
            </a:lvl1pPr>
          </a:lstStyle>
          <a:p>
            <a:fld id="{33DA1165-4276-4272-AC2A-D2A22F15C63B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685AE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685AE"/>
          </a:solidFill>
          <a:latin typeface="Georgi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685AE"/>
          </a:solidFill>
          <a:latin typeface="Georgi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685AE"/>
          </a:solidFill>
          <a:latin typeface="Georgi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685AE"/>
          </a:solidFill>
          <a:latin typeface="Georgia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685AE"/>
          </a:solidFill>
          <a:latin typeface="Georgia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685AE"/>
          </a:solidFill>
          <a:latin typeface="Georgia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685AE"/>
          </a:solidFill>
          <a:latin typeface="Georgia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685AE"/>
          </a:solidFill>
          <a:latin typeface="Georg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eiynj0w2S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nl-NL" altLang="nl-NL" sz="4000" dirty="0" smtClean="0"/>
              <a:t>De wonderlijke taalontwikkeling </a:t>
            </a:r>
            <a:br>
              <a:rPr lang="nl-NL" altLang="nl-NL" sz="4000" dirty="0" smtClean="0"/>
            </a:br>
            <a:r>
              <a:rPr lang="nl-NL" altLang="nl-NL" sz="4000" dirty="0" smtClean="0"/>
              <a:t>van jonge kinderen </a:t>
            </a:r>
            <a:br>
              <a:rPr lang="nl-NL" altLang="nl-NL" sz="4000" dirty="0" smtClean="0"/>
            </a:br>
            <a:r>
              <a:rPr lang="nl-NL" altLang="nl-NL" sz="4000" dirty="0" smtClean="0"/>
              <a:t>(0-4 jaar)</a:t>
            </a:r>
            <a:r>
              <a:rPr lang="nl-NL" altLang="nl-NL" dirty="0" smtClean="0"/>
              <a:t/>
            </a:r>
            <a:br>
              <a:rPr lang="nl-NL" altLang="nl-NL" dirty="0" smtClean="0"/>
            </a:br>
            <a:r>
              <a:rPr lang="nl-NL" altLang="nl-NL" i="1" dirty="0" smtClean="0"/>
              <a:t> </a:t>
            </a:r>
            <a:endParaRPr lang="nl-NL" altLang="nl-NL" sz="2400" i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50875" y="3886200"/>
            <a:ext cx="7161213" cy="1752600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Hoe </a:t>
            </a:r>
            <a:r>
              <a:rPr lang="nl-NL" altLang="nl-NL" dirty="0" smtClean="0"/>
              <a:t>gaat dat, </a:t>
            </a:r>
            <a:r>
              <a:rPr lang="nl-NL" altLang="nl-NL" smtClean="0"/>
              <a:t>leren praten? </a:t>
            </a:r>
            <a:endParaRPr lang="nl-NL" altLang="nl-NL" dirty="0" smtClean="0"/>
          </a:p>
        </p:txBody>
      </p:sp>
    </p:spTree>
    <p:extLst>
      <p:ext uri="{BB962C8B-B14F-4D97-AF65-F5344CB8AC3E}">
        <p14:creationId xmlns:p14="http://schemas.microsoft.com/office/powerpoint/2010/main" val="273656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leerde jij praten?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/>
              <a:t>Hoe heb jij leren praten? </a:t>
            </a:r>
          </a:p>
          <a:p>
            <a:r>
              <a:rPr lang="nl-NL" sz="2000" dirty="0" smtClean="0"/>
              <a:t>Hoe verloopt de taalontwikkeling van jonge kinderen (0-4 jaar)?</a:t>
            </a:r>
          </a:p>
          <a:p>
            <a:r>
              <a:rPr lang="nl-NL" sz="2000" b="1" dirty="0" smtClean="0"/>
              <a:t>We gaan onderzoeken en ontdekken hoe de taalontwikkeling verloopt bij kinderen van 0 tot vier jaar. We verzamelen en analyseren het praten van kinderen van 0 tot vier jaar. </a:t>
            </a:r>
          </a:p>
          <a:p>
            <a:r>
              <a:rPr lang="nl-NL" sz="2000" dirty="0" smtClean="0"/>
              <a:t>Jullie schrijven (vandaag) een ervaringsverhaal. </a:t>
            </a:r>
          </a:p>
          <a:p>
            <a:r>
              <a:rPr lang="nl-NL" sz="2000" b="1" dirty="0" smtClean="0"/>
              <a:t>Jullie bekijken heel nauwkeurig de door jullie verzamelde filmpjes. We maken een </a:t>
            </a:r>
            <a:r>
              <a:rPr lang="nl-NL" sz="2000" b="1" u="sng" dirty="0" smtClean="0"/>
              <a:t>taalbalk</a:t>
            </a:r>
            <a:r>
              <a:rPr lang="nl-NL" sz="2000" b="1" dirty="0" smtClean="0"/>
              <a:t> waarop we zien hoe de taal zich ontwikkelt, hoe het verandert.</a:t>
            </a:r>
          </a:p>
          <a:p>
            <a:r>
              <a:rPr lang="nl-NL" sz="2000" dirty="0"/>
              <a:t>Jullie schrijven een verslag over de taalontwikkeling van jullie geobserveerde kind.</a:t>
            </a:r>
          </a:p>
        </p:txBody>
      </p:sp>
    </p:spTree>
    <p:extLst>
      <p:ext uri="{BB962C8B-B14F-4D97-AF65-F5344CB8AC3E}">
        <p14:creationId xmlns:p14="http://schemas.microsoft.com/office/powerpoint/2010/main" val="3769556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Ervaringsverhalen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Enkele ervaringsverhalen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5379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>
            <a:hlinkClick r:id="rId3"/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r="5001" b="10709"/>
          <a:stretch/>
        </p:blipFill>
        <p:spPr>
          <a:xfrm>
            <a:off x="1284024" y="1628775"/>
            <a:ext cx="3319868" cy="1872233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4088" y="1637991"/>
            <a:ext cx="2737341" cy="434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34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Analyse van de kindertaal. Samen transcriberen filmpje 1 ‘trein botsing’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i="1" dirty="0" smtClean="0"/>
              <a:t>o…grote </a:t>
            </a:r>
            <a:r>
              <a:rPr lang="nl-NL" i="1" dirty="0" err="1" smtClean="0"/>
              <a:t>botting</a:t>
            </a:r>
            <a:r>
              <a:rPr lang="nl-NL" i="1" dirty="0" smtClean="0"/>
              <a:t>.</a:t>
            </a:r>
          </a:p>
          <a:p>
            <a:pPr marL="0" indent="0">
              <a:buNone/>
            </a:pPr>
            <a:r>
              <a:rPr lang="nl-NL" i="1" dirty="0"/>
              <a:t>t</a:t>
            </a:r>
            <a:r>
              <a:rPr lang="nl-NL" i="1" dirty="0" smtClean="0"/>
              <a:t>rein botsing..</a:t>
            </a:r>
            <a:r>
              <a:rPr lang="nl-NL" i="1" dirty="0" err="1" smtClean="0"/>
              <a:t>tiii</a:t>
            </a:r>
            <a:endParaRPr lang="nl-NL" i="1" dirty="0" smtClean="0"/>
          </a:p>
          <a:p>
            <a:pPr marL="0" indent="0">
              <a:buNone/>
            </a:pPr>
            <a:r>
              <a:rPr lang="nl-NL" i="1" dirty="0"/>
              <a:t>t</a:t>
            </a:r>
            <a:r>
              <a:rPr lang="nl-NL" i="1" dirty="0" smtClean="0"/>
              <a:t>rein botsing, o nee, </a:t>
            </a:r>
            <a:r>
              <a:rPr lang="nl-NL" i="1" dirty="0" err="1" smtClean="0"/>
              <a:t>so</a:t>
            </a:r>
            <a:endParaRPr lang="nl-NL" i="1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0h, grote botsing</a:t>
            </a:r>
          </a:p>
          <a:p>
            <a:pPr marL="0" indent="0">
              <a:buNone/>
            </a:pPr>
            <a:r>
              <a:rPr lang="nl-NL" dirty="0" smtClean="0"/>
              <a:t>Trein botsing, ti</a:t>
            </a:r>
          </a:p>
          <a:p>
            <a:pPr marL="0" indent="0">
              <a:buNone/>
            </a:pPr>
            <a:r>
              <a:rPr lang="nl-NL" dirty="0" smtClean="0"/>
              <a:t>Trein botsing, oh nee, zo.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152" y="1628775"/>
            <a:ext cx="2737341" cy="434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158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</a:t>
            </a:r>
            <a:r>
              <a:rPr lang="nl-NL" dirty="0" smtClean="0"/>
              <a:t>ilmpje 5 ‘</a:t>
            </a:r>
            <a:r>
              <a:rPr lang="nl-NL" dirty="0" err="1" smtClean="0"/>
              <a:t>maam</a:t>
            </a:r>
            <a:r>
              <a:rPr lang="nl-NL" dirty="0" smtClean="0"/>
              <a:t>’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 smtClean="0"/>
              <a:t>[</a:t>
            </a:r>
            <a:r>
              <a:rPr lang="nl-NL" i="1" dirty="0" err="1" smtClean="0"/>
              <a:t>jije</a:t>
            </a:r>
            <a:r>
              <a:rPr lang="nl-NL" i="1" dirty="0" smtClean="0"/>
              <a:t>] </a:t>
            </a:r>
            <a:r>
              <a:rPr lang="nl-NL" i="1" dirty="0" err="1" smtClean="0"/>
              <a:t>krentebol</a:t>
            </a:r>
            <a:r>
              <a:rPr lang="nl-NL" i="1" dirty="0" smtClean="0"/>
              <a:t> [?] </a:t>
            </a:r>
            <a:r>
              <a:rPr lang="nl-NL" i="1" dirty="0" err="1" smtClean="0"/>
              <a:t>koeku</a:t>
            </a:r>
            <a:r>
              <a:rPr lang="nl-NL" i="1" dirty="0" smtClean="0"/>
              <a:t>…[</a:t>
            </a:r>
            <a:r>
              <a:rPr lang="nl-NL" i="1" dirty="0" err="1" smtClean="0"/>
              <a:t>sesu,o</a:t>
            </a:r>
            <a:r>
              <a:rPr lang="nl-NL" i="1" dirty="0" smtClean="0"/>
              <a:t>, </a:t>
            </a:r>
            <a:r>
              <a:rPr lang="nl-NL" i="1" dirty="0" err="1" smtClean="0"/>
              <a:t>zi,ga</a:t>
            </a:r>
            <a:r>
              <a:rPr lang="nl-NL" i="1" dirty="0" smtClean="0"/>
              <a:t>]</a:t>
            </a:r>
          </a:p>
          <a:p>
            <a:pPr marL="0" indent="0">
              <a:buNone/>
            </a:pPr>
            <a:r>
              <a:rPr lang="nl-NL" i="1" dirty="0"/>
              <a:t>m</a:t>
            </a:r>
            <a:r>
              <a:rPr lang="nl-NL" i="1" dirty="0" smtClean="0"/>
              <a:t>m, lekker, [gei]</a:t>
            </a:r>
          </a:p>
          <a:p>
            <a:pPr marL="0" indent="0">
              <a:buNone/>
            </a:pPr>
            <a:r>
              <a:rPr lang="nl-NL" dirty="0" smtClean="0"/>
              <a:t>(wijst) </a:t>
            </a:r>
            <a:r>
              <a:rPr lang="nl-NL" i="1" dirty="0" err="1"/>
              <a:t>m</a:t>
            </a:r>
            <a:r>
              <a:rPr lang="nl-NL" i="1" dirty="0" err="1" smtClean="0"/>
              <a:t>aam</a:t>
            </a:r>
            <a:r>
              <a:rPr lang="nl-NL" i="1" dirty="0" smtClean="0"/>
              <a:t>, bet toe, </a:t>
            </a:r>
            <a:r>
              <a:rPr lang="nl-NL" i="1" dirty="0" err="1" smtClean="0"/>
              <a:t>maam</a:t>
            </a:r>
            <a:r>
              <a:rPr lang="nl-NL" i="1" dirty="0" smtClean="0"/>
              <a:t>! </a:t>
            </a:r>
            <a:r>
              <a:rPr lang="nl-NL" dirty="0" smtClean="0"/>
              <a:t>(harder)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Krentenbol, koek</a:t>
            </a:r>
          </a:p>
          <a:p>
            <a:pPr marL="0" indent="0">
              <a:buNone/>
            </a:pPr>
            <a:r>
              <a:rPr lang="nl-NL" dirty="0" smtClean="0"/>
              <a:t>Mm, lekker</a:t>
            </a:r>
          </a:p>
          <a:p>
            <a:pPr marL="0" indent="0">
              <a:buNone/>
            </a:pPr>
            <a:r>
              <a:rPr lang="nl-NL" dirty="0" smtClean="0"/>
              <a:t>Maan, bed toe, maan!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341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kaart met de uitspraken en de 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Micha (2;0)</a:t>
            </a:r>
          </a:p>
          <a:p>
            <a:pPr marL="0" indent="0">
              <a:buNone/>
            </a:pPr>
            <a:r>
              <a:rPr lang="nl-NL" sz="2400" dirty="0" smtClean="0"/>
              <a:t>Uitspraken:</a:t>
            </a:r>
          </a:p>
          <a:p>
            <a:pPr>
              <a:spcAft>
                <a:spcPts val="0"/>
              </a:spcAft>
            </a:pPr>
            <a:r>
              <a:rPr lang="nl-NL" sz="20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Kind1: Micha </a:t>
            </a:r>
          </a:p>
          <a:p>
            <a:pPr>
              <a:spcAft>
                <a:spcPts val="0"/>
              </a:spcAft>
            </a:pPr>
            <a:r>
              <a:rPr lang="nl-NL" sz="20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Leeftijd: 2;0 jaar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o…grote </a:t>
            </a:r>
            <a:r>
              <a:rPr lang="nl-NL" sz="1800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botting</a:t>
            </a:r>
            <a:r>
              <a:rPr lang="nl-NL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	(Oh, grote botsing)</a:t>
            </a: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trein botsing..</a:t>
            </a:r>
            <a:r>
              <a:rPr lang="nl-NL" sz="1800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tiii</a:t>
            </a:r>
            <a:r>
              <a:rPr lang="nl-NL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(Trein, botsing, tie)</a:t>
            </a: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trein botsing, o nee, soa	</a:t>
            </a:r>
            <a:r>
              <a:rPr lang="nl-NL" sz="18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(</a:t>
            </a:r>
            <a:r>
              <a:rPr lang="nl-NL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Trein botsing, oh nee, zo)</a:t>
            </a: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nl-NL" sz="2400" dirty="0" smtClean="0"/>
              <a:t>Analyse: </a:t>
            </a:r>
          </a:p>
          <a:p>
            <a:pPr marL="0" indent="0">
              <a:buNone/>
            </a:pPr>
            <a:r>
              <a:rPr lang="nl-NL" sz="1800" i="1" dirty="0"/>
              <a:t>-Gebruikt een tot twee woorden in een zin. </a:t>
            </a:r>
          </a:p>
          <a:p>
            <a:pPr marL="0" indent="0">
              <a:buNone/>
            </a:pPr>
            <a:r>
              <a:rPr lang="nl-NL" sz="1800" i="1" dirty="0"/>
              <a:t>-Praat bij wat hij doet. </a:t>
            </a:r>
            <a:endParaRPr lang="nl-NL" sz="1800" i="1" dirty="0" smtClean="0"/>
          </a:p>
          <a:p>
            <a:pPr marL="0" indent="0">
              <a:buNone/>
            </a:pPr>
            <a:r>
              <a:rPr lang="nl-NL" sz="1800" dirty="0"/>
              <a:t>-Hij laat klanken weg of zegt andere klanken, maar toch zijn de woorden verstaanbaar. </a:t>
            </a:r>
          </a:p>
          <a:p>
            <a:pPr marL="0" indent="0">
              <a:buNone/>
            </a:pPr>
            <a:r>
              <a:rPr lang="nl-NL" sz="1800" i="1" dirty="0" smtClean="0"/>
              <a:t>-</a:t>
            </a:r>
            <a:r>
              <a:rPr lang="nl-NL" sz="1800" i="1" dirty="0"/>
              <a:t>Gebruikt ook onzinwoorden en geluidjes. </a:t>
            </a:r>
          </a:p>
          <a:p>
            <a:pPr marL="0" indent="0">
              <a:buNone/>
            </a:pPr>
            <a:r>
              <a:rPr lang="nl-NL" sz="1800" i="1" dirty="0"/>
              <a:t>Voorbeeld uitspraak: trein botsing..</a:t>
            </a:r>
            <a:r>
              <a:rPr lang="nl-NL" sz="1800" i="1" dirty="0" err="1"/>
              <a:t>tiii</a:t>
            </a:r>
            <a:r>
              <a:rPr lang="nl-NL" sz="1800" i="1" dirty="0"/>
              <a:t>   (Trein, botsing, tie</a:t>
            </a:r>
            <a:r>
              <a:rPr lang="nl-NL" sz="1800" i="1" dirty="0" smtClean="0"/>
              <a:t>)</a:t>
            </a:r>
            <a:endParaRPr lang="nl-NL" sz="1800" i="1" dirty="0"/>
          </a:p>
        </p:txBody>
      </p:sp>
    </p:spTree>
    <p:extLst>
      <p:ext uri="{BB962C8B-B14F-4D97-AF65-F5344CB8AC3E}">
        <p14:creationId xmlns:p14="http://schemas.microsoft.com/office/powerpoint/2010/main" val="3919643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jullie doen?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Filmpjes bekijken en analyseren </a:t>
            </a:r>
          </a:p>
          <a:p>
            <a:r>
              <a:rPr lang="nl-NL" dirty="0" smtClean="0"/>
              <a:t>Presenteren: </a:t>
            </a:r>
          </a:p>
          <a:p>
            <a:pPr lvl="1"/>
            <a:r>
              <a:rPr lang="nl-NL" dirty="0" smtClean="0"/>
              <a:t>Vertel wie jullie onderzocht hebben en hoe oud het kind is (aantal jaar en maanden). </a:t>
            </a:r>
          </a:p>
          <a:p>
            <a:pPr lvl="1"/>
            <a:r>
              <a:rPr lang="nl-NL" dirty="0" smtClean="0"/>
              <a:t>Vertel jullie precieze beschrijvingen en de kenmerken van de kindertaal. 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9005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/>
              <a:t>Volgende keer: </a:t>
            </a:r>
          </a:p>
          <a:p>
            <a:pPr marL="0" indent="0">
              <a:buNone/>
            </a:pPr>
            <a:r>
              <a:rPr lang="nl-NL" dirty="0"/>
              <a:t>Het verslag schrijven</a:t>
            </a:r>
          </a:p>
          <a:p>
            <a:pPr marL="0" indent="0">
              <a:buNone/>
            </a:pPr>
            <a:r>
              <a:rPr lang="nl-NL" dirty="0"/>
              <a:t>De taalverwervingsbalk vullen.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1295018"/>
      </p:ext>
    </p:extLst>
  </p:cSld>
  <p:clrMapOvr>
    <a:masterClrMapping/>
  </p:clrMapOvr>
</p:sld>
</file>

<file path=ppt/theme/theme1.xml><?xml version="1.0" encoding="utf-8"?>
<a:theme xmlns:a="http://schemas.openxmlformats.org/drawingml/2006/main" name="Sjabloon Driestar Hogeschool (4)">
  <a:themeElements>
    <a:clrScheme name="09sjabloonHogeschoo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9sjabloonHogeschool">
      <a:majorFont>
        <a:latin typeface="Georgi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9sjabloonHogeschoo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sjabloonHogeschoo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sjabloonHogeschoo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sjabloonHogeschoo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sjabloonHogeschoo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sjabloonHogeschoo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sjabloonHogeschoo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sjabloonHogeschoo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sjabloonHogeschoo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sjabloonHogeschoo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sjabloonHogeschoo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sjabloonHogeschoo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81275B9CA7B44B9D8BD65B17516192" ma:contentTypeVersion="0" ma:contentTypeDescription="Een nieuw document maken." ma:contentTypeScope="" ma:versionID="22cbef35a4b40e42f6022655b81b944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978a156f712f99d6452530788f7ffe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784EE2-33E9-4CB9-9359-49F303AFE4E6}">
  <ds:schemaRefs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7E73DD1-8947-47CF-A673-5CAC55FF7C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F8BD10E-737B-45D0-BAC4-9B4DCDFC169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Sjabloon Driestar Hogeschool (4)</Template>
  <TotalTime>1291</TotalTime>
  <Words>498</Words>
  <Application>Microsoft Office PowerPoint</Application>
  <PresentationFormat>Diavoorstelling (4:3)</PresentationFormat>
  <Paragraphs>78</Paragraphs>
  <Slides>9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Calibri</vt:lpstr>
      <vt:lpstr>Georgia</vt:lpstr>
      <vt:lpstr>Times New Roman</vt:lpstr>
      <vt:lpstr>Verdana</vt:lpstr>
      <vt:lpstr>Sjabloon Driestar Hogeschool (4)</vt:lpstr>
      <vt:lpstr>De wonderlijke taalontwikkeling  van jonge kinderen  (0-4 jaar)  </vt:lpstr>
      <vt:lpstr>Hoe leerde jij praten? </vt:lpstr>
      <vt:lpstr>Ervaringsverhalen</vt:lpstr>
      <vt:lpstr>PowerPoint-presentatie</vt:lpstr>
      <vt:lpstr>Analyse van de kindertaal. Samen transcriberen filmpje 1 ‘trein botsing’</vt:lpstr>
      <vt:lpstr>Filmpje 5 ‘maam’</vt:lpstr>
      <vt:lpstr>Voorbeeld kaart met de uitspraken en de analyse</vt:lpstr>
      <vt:lpstr>Wat gaan jullie doen? </vt:lpstr>
      <vt:lpstr>PowerPoint-presentatie</vt:lpstr>
    </vt:vector>
  </TitlesOfParts>
  <Company>Driestar Educatief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Stapel van boeken N3NE64-4</dc:title>
  <dc:creator>Dijkstra.P.</dc:creator>
  <cp:lastModifiedBy>Dijkstra.P.</cp:lastModifiedBy>
  <cp:revision>93</cp:revision>
  <cp:lastPrinted>2010-09-14T11:08:44Z</cp:lastPrinted>
  <dcterms:created xsi:type="dcterms:W3CDTF">2010-09-13T11:11:49Z</dcterms:created>
  <dcterms:modified xsi:type="dcterms:W3CDTF">2016-09-23T13:30:17Z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wner">
    <vt:lpwstr/>
  </property>
  <property fmtid="{D5CDD505-2E9C-101B-9397-08002B2CF9AE}" pid="4" name="SPSDescription">
    <vt:lpwstr/>
  </property>
  <property fmtid="{D5CDD505-2E9C-101B-9397-08002B2CF9AE}" pid="5" name="Status">
    <vt:lpwstr/>
  </property>
  <property fmtid="{D5CDD505-2E9C-101B-9397-08002B2CF9AE}" pid="6" name="ContentTypeId">
    <vt:lpwstr>0x0101009A81275B9CA7B44B9D8BD65B17516192</vt:lpwstr>
  </property>
  <property fmtid="{D5CDD505-2E9C-101B-9397-08002B2CF9AE}" pid="7" name="_dlc_DocIdItemGuid">
    <vt:lpwstr>70ee438c-4c42-4cb8-b4a5-b9011a3813e3</vt:lpwstr>
  </property>
</Properties>
</file>