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handoutMasterIdLst>
    <p:handoutMasterId r:id="rId16"/>
  </p:handoutMasterIdLst>
  <p:sldIdLst>
    <p:sldId id="305" r:id="rId5"/>
    <p:sldId id="335" r:id="rId6"/>
    <p:sldId id="332" r:id="rId7"/>
    <p:sldId id="330" r:id="rId8"/>
    <p:sldId id="338" r:id="rId9"/>
    <p:sldId id="339" r:id="rId10"/>
    <p:sldId id="340" r:id="rId11"/>
    <p:sldId id="336" r:id="rId12"/>
    <p:sldId id="342" r:id="rId13"/>
    <p:sldId id="341" r:id="rId14"/>
  </p:sldIdLst>
  <p:sldSz cx="9144000" cy="6858000" type="screen4x3"/>
  <p:notesSz cx="6662738" cy="9906000"/>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85AE"/>
    <a:srgbClr val="686F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38" autoAdjust="0"/>
    <p:restoredTop sz="75763" autoAdjust="0"/>
  </p:normalViewPr>
  <p:slideViewPr>
    <p:cSldViewPr>
      <p:cViewPr varScale="1">
        <p:scale>
          <a:sx n="70" d="100"/>
          <a:sy n="70" d="100"/>
        </p:scale>
        <p:origin x="1434" y="6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7663" cy="4953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3488" y="0"/>
            <a:ext cx="2887662" cy="495300"/>
          </a:xfrm>
          <a:prstGeom prst="rect">
            <a:avLst/>
          </a:prstGeom>
        </p:spPr>
        <p:txBody>
          <a:bodyPr vert="horz" lIns="91440" tIns="45720" rIns="91440" bIns="45720" rtlCol="0"/>
          <a:lstStyle>
            <a:lvl1pPr algn="r">
              <a:defRPr sz="1200"/>
            </a:lvl1pPr>
          </a:lstStyle>
          <a:p>
            <a:fld id="{A4AE5817-233A-48AC-8118-77CADDD2C130}" type="datetimeFigureOut">
              <a:rPr lang="nl-NL" smtClean="0"/>
              <a:t>23-9-2016</a:t>
            </a:fld>
            <a:endParaRPr lang="nl-NL"/>
          </a:p>
        </p:txBody>
      </p:sp>
      <p:sp>
        <p:nvSpPr>
          <p:cNvPr id="4" name="Tijdelijke aanduiding voor voettekst 3"/>
          <p:cNvSpPr>
            <a:spLocks noGrp="1"/>
          </p:cNvSpPr>
          <p:nvPr>
            <p:ph type="ftr" sz="quarter" idx="2"/>
          </p:nvPr>
        </p:nvSpPr>
        <p:spPr>
          <a:xfrm>
            <a:off x="0" y="9409113"/>
            <a:ext cx="2887663" cy="4953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3488" y="9409113"/>
            <a:ext cx="2887662" cy="495300"/>
          </a:xfrm>
          <a:prstGeom prst="rect">
            <a:avLst/>
          </a:prstGeom>
        </p:spPr>
        <p:txBody>
          <a:bodyPr vert="horz" lIns="91440" tIns="45720" rIns="91440" bIns="45720" rtlCol="0" anchor="b"/>
          <a:lstStyle>
            <a:lvl1pPr algn="r">
              <a:defRPr sz="1200"/>
            </a:lvl1pPr>
          </a:lstStyle>
          <a:p>
            <a:fld id="{3DD2A361-4B79-4DE5-B3B6-CF7C95A7CE3F}" type="slidenum">
              <a:rPr lang="nl-NL" smtClean="0"/>
              <a:t>‹nr.›</a:t>
            </a:fld>
            <a:endParaRPr lang="nl-NL"/>
          </a:p>
        </p:txBody>
      </p:sp>
    </p:spTree>
    <p:extLst>
      <p:ext uri="{BB962C8B-B14F-4D97-AF65-F5344CB8AC3E}">
        <p14:creationId xmlns:p14="http://schemas.microsoft.com/office/powerpoint/2010/main" val="40097572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87186"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nl-NL"/>
          </a:p>
        </p:txBody>
      </p:sp>
      <p:sp>
        <p:nvSpPr>
          <p:cNvPr id="4099" name="Rectangle 3"/>
          <p:cNvSpPr>
            <a:spLocks noGrp="1" noChangeArrowheads="1"/>
          </p:cNvSpPr>
          <p:nvPr>
            <p:ph type="dt" idx="1"/>
          </p:nvPr>
        </p:nvSpPr>
        <p:spPr bwMode="auto">
          <a:xfrm>
            <a:off x="3774010" y="0"/>
            <a:ext cx="2887186"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nl-NL"/>
          </a:p>
        </p:txBody>
      </p:sp>
      <p:sp>
        <p:nvSpPr>
          <p:cNvPr id="4100" name="Rectangle 4"/>
          <p:cNvSpPr>
            <a:spLocks noGrp="1" noRot="1" noChangeAspect="1" noChangeArrowheads="1" noTextEdit="1"/>
          </p:cNvSpPr>
          <p:nvPr>
            <p:ph type="sldImg" idx="2"/>
          </p:nvPr>
        </p:nvSpPr>
        <p:spPr bwMode="auto">
          <a:xfrm>
            <a:off x="855663" y="742950"/>
            <a:ext cx="4953000" cy="37147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66274" y="4705350"/>
            <a:ext cx="533019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4102" name="Rectangle 6"/>
          <p:cNvSpPr>
            <a:spLocks noGrp="1" noChangeArrowheads="1"/>
          </p:cNvSpPr>
          <p:nvPr>
            <p:ph type="ftr" sz="quarter" idx="4"/>
          </p:nvPr>
        </p:nvSpPr>
        <p:spPr bwMode="auto">
          <a:xfrm>
            <a:off x="0" y="9408981"/>
            <a:ext cx="2887186"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nl-NL"/>
          </a:p>
        </p:txBody>
      </p:sp>
      <p:sp>
        <p:nvSpPr>
          <p:cNvPr id="4103" name="Rectangle 7"/>
          <p:cNvSpPr>
            <a:spLocks noGrp="1" noChangeArrowheads="1"/>
          </p:cNvSpPr>
          <p:nvPr>
            <p:ph type="sldNum" sz="quarter" idx="5"/>
          </p:nvPr>
        </p:nvSpPr>
        <p:spPr bwMode="auto">
          <a:xfrm>
            <a:off x="3774010" y="9408981"/>
            <a:ext cx="2887186"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85A4FF7C-C33E-4CD5-8109-EDB1F9A3E604}" type="slidenum">
              <a:rPr lang="nl-NL"/>
              <a:pPr/>
              <a:t>‹nr.›</a:t>
            </a:fld>
            <a:endParaRPr lang="nl-NL"/>
          </a:p>
        </p:txBody>
      </p:sp>
    </p:spTree>
    <p:extLst>
      <p:ext uri="{BB962C8B-B14F-4D97-AF65-F5344CB8AC3E}">
        <p14:creationId xmlns:p14="http://schemas.microsoft.com/office/powerpoint/2010/main" val="185632591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Voldoende</a:t>
            </a:r>
            <a:r>
              <a:rPr lang="nl-NL" baseline="0" dirty="0" smtClean="0"/>
              <a:t> stappenplannen</a:t>
            </a:r>
          </a:p>
          <a:p>
            <a:r>
              <a:rPr lang="nl-NL" baseline="0" dirty="0" smtClean="0"/>
              <a:t>Voldoende kaarten voor de analyse en de taalontwikkeling</a:t>
            </a:r>
          </a:p>
          <a:p>
            <a:r>
              <a:rPr lang="nl-NL" baseline="0" dirty="0" smtClean="0"/>
              <a:t>Namen op de stickers</a:t>
            </a:r>
          </a:p>
          <a:p>
            <a:endParaRPr lang="nl-NL" baseline="0" dirty="0" smtClean="0"/>
          </a:p>
          <a:p>
            <a:endParaRPr lang="nl-NL" baseline="0" dirty="0" smtClean="0"/>
          </a:p>
          <a:p>
            <a:endParaRPr lang="nl-NL" baseline="0" dirty="0" smtClean="0"/>
          </a:p>
        </p:txBody>
      </p:sp>
      <p:sp>
        <p:nvSpPr>
          <p:cNvPr id="4" name="Tijdelijke aanduiding voor dianummer 3"/>
          <p:cNvSpPr>
            <a:spLocks noGrp="1"/>
          </p:cNvSpPr>
          <p:nvPr>
            <p:ph type="sldNum" sz="quarter" idx="10"/>
          </p:nvPr>
        </p:nvSpPr>
        <p:spPr/>
        <p:txBody>
          <a:bodyPr/>
          <a:lstStyle/>
          <a:p>
            <a:fld id="{85A4FF7C-C33E-4CD5-8109-EDB1F9A3E604}" type="slidenum">
              <a:rPr lang="nl-NL" smtClean="0"/>
              <a:pPr/>
              <a:t>1</a:t>
            </a:fld>
            <a:endParaRPr lang="nl-NL"/>
          </a:p>
        </p:txBody>
      </p:sp>
    </p:spTree>
    <p:extLst>
      <p:ext uri="{BB962C8B-B14F-4D97-AF65-F5344CB8AC3E}">
        <p14:creationId xmlns:p14="http://schemas.microsoft.com/office/powerpoint/2010/main" val="3789307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aseline="0" dirty="0" smtClean="0"/>
              <a:t>Eerst een rondje waarin enkele kinderen iets vertellen. </a:t>
            </a:r>
          </a:p>
          <a:p>
            <a:r>
              <a:rPr lang="nl-NL" baseline="0" dirty="0" smtClean="0"/>
              <a:t>Daarna een lijstje maken. </a:t>
            </a:r>
          </a:p>
          <a:p>
            <a:r>
              <a:rPr lang="nl-NL" baseline="0" dirty="0" smtClean="0"/>
              <a:t>Daarna in tweetallen vertellen. </a:t>
            </a:r>
          </a:p>
          <a:p>
            <a:r>
              <a:rPr lang="nl-NL" baseline="0" dirty="0" smtClean="0"/>
              <a:t>Kies een ding uit je lijstje en schrijf daar een ervaringsverhaal over. Dan laat ik de bovenstaande dia zien. </a:t>
            </a:r>
          </a:p>
          <a:p>
            <a:endParaRPr lang="nl-NL" baseline="0" dirty="0" smtClean="0"/>
          </a:p>
          <a:p>
            <a:r>
              <a:rPr lang="nl-NL" baseline="0" dirty="0" smtClean="0"/>
              <a:t>Ze schrijven hun verhaal, maken de tekening en als ze klaar zijn lezen ze enkele voor in de kring. </a:t>
            </a:r>
          </a:p>
          <a:p>
            <a:endParaRPr lang="nl-NL" baseline="0" dirty="0" smtClean="0"/>
          </a:p>
          <a:p>
            <a:r>
              <a:rPr lang="nl-NL" baseline="0" dirty="0" smtClean="0"/>
              <a:t>Daarna ga ik verder met de twee filmpjes voor de thuisopdracht. </a:t>
            </a:r>
          </a:p>
          <a:p>
            <a:endParaRPr lang="nl-NL" dirty="0" smtClean="0"/>
          </a:p>
          <a:p>
            <a:endParaRPr lang="nl-NL" baseline="0" dirty="0" smtClean="0"/>
          </a:p>
        </p:txBody>
      </p:sp>
      <p:sp>
        <p:nvSpPr>
          <p:cNvPr id="4" name="Tijdelijke aanduiding voor dianummer 3"/>
          <p:cNvSpPr>
            <a:spLocks noGrp="1"/>
          </p:cNvSpPr>
          <p:nvPr>
            <p:ph type="sldNum" sz="quarter" idx="10"/>
          </p:nvPr>
        </p:nvSpPr>
        <p:spPr/>
        <p:txBody>
          <a:bodyPr/>
          <a:lstStyle/>
          <a:p>
            <a:fld id="{85A4FF7C-C33E-4CD5-8109-EDB1F9A3E604}" type="slidenum">
              <a:rPr lang="nl-NL" smtClean="0"/>
              <a:pPr/>
              <a:t>2</a:t>
            </a:fld>
            <a:endParaRPr lang="nl-NL"/>
          </a:p>
        </p:txBody>
      </p:sp>
    </p:spTree>
    <p:extLst>
      <p:ext uri="{BB962C8B-B14F-4D97-AF65-F5344CB8AC3E}">
        <p14:creationId xmlns:p14="http://schemas.microsoft.com/office/powerpoint/2010/main" val="3138064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We gaan in de kring zitten. </a:t>
            </a:r>
          </a:p>
          <a:p>
            <a:r>
              <a:rPr lang="nl-NL" dirty="0" smtClean="0"/>
              <a:t>Ik vraag</a:t>
            </a:r>
            <a:r>
              <a:rPr lang="nl-NL" baseline="0" dirty="0" smtClean="0"/>
              <a:t> of ze nog weten wat ze het eerste zeiden vanmorgen? Ze noemen hun naam en krijgen een stikker. </a:t>
            </a:r>
          </a:p>
          <a:p>
            <a:endParaRPr lang="nl-NL" baseline="0" dirty="0" smtClean="0"/>
          </a:p>
          <a:p>
            <a:endParaRPr lang="nl-NL" b="1" baseline="0" dirty="0" smtClean="0"/>
          </a:p>
        </p:txBody>
      </p:sp>
      <p:sp>
        <p:nvSpPr>
          <p:cNvPr id="4" name="Tijdelijke aanduiding voor dianummer 3"/>
          <p:cNvSpPr>
            <a:spLocks noGrp="1"/>
          </p:cNvSpPr>
          <p:nvPr>
            <p:ph type="sldNum" sz="quarter" idx="10"/>
          </p:nvPr>
        </p:nvSpPr>
        <p:spPr/>
        <p:txBody>
          <a:bodyPr/>
          <a:lstStyle/>
          <a:p>
            <a:fld id="{85A4FF7C-C33E-4CD5-8109-EDB1F9A3E604}" type="slidenum">
              <a:rPr lang="nl-NL" smtClean="0"/>
              <a:pPr/>
              <a:t>3</a:t>
            </a:fld>
            <a:endParaRPr lang="nl-NL"/>
          </a:p>
        </p:txBody>
      </p:sp>
    </p:spTree>
    <p:extLst>
      <p:ext uri="{BB962C8B-B14F-4D97-AF65-F5344CB8AC3E}">
        <p14:creationId xmlns:p14="http://schemas.microsoft.com/office/powerpoint/2010/main" val="3041458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Je laat het</a:t>
            </a:r>
            <a:r>
              <a:rPr lang="nl-NL" baseline="0" dirty="0" smtClean="0"/>
              <a:t> eerste deel van dit programma zien (drie minuten hooguit). </a:t>
            </a:r>
          </a:p>
          <a:p>
            <a:r>
              <a:rPr lang="nl-NL" baseline="0" dirty="0" smtClean="0"/>
              <a:t>Daarna vraag ik of zij nog weten (van papa of mama) wat zij zeiden toe zij jong waren? Tussen de o en vier jaar. </a:t>
            </a:r>
          </a:p>
          <a:p>
            <a:r>
              <a:rPr lang="nl-NL" baseline="0" dirty="0" smtClean="0"/>
              <a:t>Heel kort een reactie. Eerst het filmpje van Micha, dat is mijn voorbeeld. </a:t>
            </a:r>
          </a:p>
          <a:p>
            <a:endParaRPr lang="nl-NL" dirty="0"/>
          </a:p>
        </p:txBody>
      </p:sp>
      <p:sp>
        <p:nvSpPr>
          <p:cNvPr id="4" name="Tijdelijke aanduiding voor dianummer 3"/>
          <p:cNvSpPr>
            <a:spLocks noGrp="1"/>
          </p:cNvSpPr>
          <p:nvPr>
            <p:ph type="sldNum" sz="quarter" idx="10"/>
          </p:nvPr>
        </p:nvSpPr>
        <p:spPr/>
        <p:txBody>
          <a:bodyPr/>
          <a:lstStyle/>
          <a:p>
            <a:fld id="{85A4FF7C-C33E-4CD5-8109-EDB1F9A3E604}" type="slidenum">
              <a:rPr lang="nl-NL" smtClean="0"/>
              <a:pPr/>
              <a:t>4</a:t>
            </a:fld>
            <a:endParaRPr lang="nl-NL"/>
          </a:p>
        </p:txBody>
      </p:sp>
    </p:spTree>
    <p:extLst>
      <p:ext uri="{BB962C8B-B14F-4D97-AF65-F5344CB8AC3E}">
        <p14:creationId xmlns:p14="http://schemas.microsoft.com/office/powerpoint/2010/main" val="2180890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Schrijf</a:t>
            </a:r>
            <a:r>
              <a:rPr lang="nl-NL" baseline="0" dirty="0" smtClean="0"/>
              <a:t> bij elke fase een voorbeeld op. </a:t>
            </a:r>
          </a:p>
          <a:p>
            <a:r>
              <a:rPr lang="nl-NL" baseline="0" dirty="0" smtClean="0"/>
              <a:t>Op het </a:t>
            </a:r>
            <a:r>
              <a:rPr lang="nl-NL" baseline="0" dirty="0" err="1" smtClean="0"/>
              <a:t>wandfries</a:t>
            </a:r>
            <a:r>
              <a:rPr lang="nl-NL" baseline="0" dirty="0" smtClean="0"/>
              <a:t> heb je de taalverwervingsbalk geplaatst met grote stroken met daarop de taalverwervingsfasen. Het aantal maanden is aangegeven. Vanaf 2;6 jaar – als de differentiatiefase begint- staat het in jaren aangegeven. Bij elke fase staat een voorbeeld. </a:t>
            </a:r>
          </a:p>
          <a:p>
            <a:endParaRPr lang="nl-NL" baseline="0" dirty="0" smtClean="0"/>
          </a:p>
          <a:p>
            <a:r>
              <a:rPr lang="nl-NL" baseline="0" dirty="0" smtClean="0"/>
              <a:t>De kinderen mogen na afloop van deze les hun analyses hangen op de tijdlijn van de taalverwervingsbalk. Ze hebben de analyses eerst nog nodig voor het schrijven van hun verslag. </a:t>
            </a:r>
            <a:endParaRPr lang="nl-NL" dirty="0"/>
          </a:p>
        </p:txBody>
      </p:sp>
      <p:sp>
        <p:nvSpPr>
          <p:cNvPr id="4" name="Tijdelijke aanduiding voor dianummer 3"/>
          <p:cNvSpPr>
            <a:spLocks noGrp="1"/>
          </p:cNvSpPr>
          <p:nvPr>
            <p:ph type="sldNum" sz="quarter" idx="10"/>
          </p:nvPr>
        </p:nvSpPr>
        <p:spPr/>
        <p:txBody>
          <a:bodyPr/>
          <a:lstStyle/>
          <a:p>
            <a:fld id="{85A4FF7C-C33E-4CD5-8109-EDB1F9A3E604}" type="slidenum">
              <a:rPr lang="nl-NL" smtClean="0"/>
              <a:pPr/>
              <a:t>5</a:t>
            </a:fld>
            <a:endParaRPr lang="nl-NL"/>
          </a:p>
        </p:txBody>
      </p:sp>
    </p:spTree>
    <p:extLst>
      <p:ext uri="{BB962C8B-B14F-4D97-AF65-F5344CB8AC3E}">
        <p14:creationId xmlns:p14="http://schemas.microsoft.com/office/powerpoint/2010/main" val="2383783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4FF7C-C33E-4CD5-8109-EDB1F9A3E604}" type="slidenum">
              <a:rPr lang="nl-NL" smtClean="0"/>
              <a:pPr/>
              <a:t>7</a:t>
            </a:fld>
            <a:endParaRPr lang="nl-NL"/>
          </a:p>
        </p:txBody>
      </p:sp>
    </p:spTree>
    <p:extLst>
      <p:ext uri="{BB962C8B-B14F-4D97-AF65-F5344CB8AC3E}">
        <p14:creationId xmlns:p14="http://schemas.microsoft.com/office/powerpoint/2010/main" val="32236154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68313" y="549275"/>
            <a:ext cx="7989887" cy="2879725"/>
          </a:xfrm>
        </p:spPr>
        <p:txBody>
          <a:bodyPr/>
          <a:lstStyle>
            <a:lvl1pPr>
              <a:defRPr sz="6000">
                <a:solidFill>
                  <a:schemeClr val="bg1"/>
                </a:solidFill>
              </a:defRPr>
            </a:lvl1pPr>
          </a:lstStyle>
          <a:p>
            <a:pPr lvl="0"/>
            <a:r>
              <a:rPr lang="nl-NL" noProof="0" smtClean="0"/>
              <a:t>Klik om de stijl te bewerken</a:t>
            </a:r>
          </a:p>
        </p:txBody>
      </p:sp>
      <p:sp>
        <p:nvSpPr>
          <p:cNvPr id="3075" name="Rectangle 3"/>
          <p:cNvSpPr>
            <a:spLocks noGrp="1" noChangeArrowheads="1"/>
          </p:cNvSpPr>
          <p:nvPr>
            <p:ph type="subTitle" idx="1"/>
          </p:nvPr>
        </p:nvSpPr>
        <p:spPr>
          <a:xfrm>
            <a:off x="468313" y="3573463"/>
            <a:ext cx="7991475" cy="1943100"/>
          </a:xfrm>
        </p:spPr>
        <p:txBody>
          <a:bodyPr/>
          <a:lstStyle>
            <a:lvl1pPr marL="0" indent="0">
              <a:buFontTx/>
              <a:buNone/>
              <a:defRPr b="1"/>
            </a:lvl1pPr>
          </a:lstStyle>
          <a:p>
            <a:pPr lvl="0"/>
            <a:r>
              <a:rPr lang="nl-NL" noProof="0" smtClean="0"/>
              <a:t>Klik om de ondertitelstijl van het model te bewerken</a:t>
            </a:r>
          </a:p>
        </p:txBody>
      </p:sp>
      <p:sp>
        <p:nvSpPr>
          <p:cNvPr id="3076" name="Rectangle 4"/>
          <p:cNvSpPr>
            <a:spLocks noGrp="1" noChangeArrowheads="1"/>
          </p:cNvSpPr>
          <p:nvPr>
            <p:ph type="dt" sz="half" idx="2"/>
          </p:nvPr>
        </p:nvSpPr>
        <p:spPr>
          <a:xfrm>
            <a:off x="457200" y="6245225"/>
            <a:ext cx="2133600" cy="476250"/>
          </a:xfrm>
        </p:spPr>
        <p:txBody>
          <a:bodyPr/>
          <a:lstStyle>
            <a:lvl1pPr>
              <a:defRPr/>
            </a:lvl1pPr>
          </a:lstStyle>
          <a:p>
            <a:endParaRPr lang="nl-NL"/>
          </a:p>
        </p:txBody>
      </p:sp>
      <p:sp>
        <p:nvSpPr>
          <p:cNvPr id="3077" name="Rectangle 5"/>
          <p:cNvSpPr>
            <a:spLocks noGrp="1" noChangeArrowheads="1"/>
          </p:cNvSpPr>
          <p:nvPr>
            <p:ph type="sldNum" sz="quarter" idx="4"/>
          </p:nvPr>
        </p:nvSpPr>
        <p:spPr>
          <a:xfrm>
            <a:off x="3951288" y="6245225"/>
            <a:ext cx="2133600" cy="476250"/>
          </a:xfrm>
        </p:spPr>
        <p:txBody>
          <a:bodyPr/>
          <a:lstStyle>
            <a:lvl1pPr>
              <a:defRPr/>
            </a:lvl1pPr>
          </a:lstStyle>
          <a:p>
            <a:fld id="{D038021A-E99C-48D6-B556-CA804C401B73}" type="slidenum">
              <a:rPr lang="nl-NL"/>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dianummer 4"/>
          <p:cNvSpPr>
            <a:spLocks noGrp="1"/>
          </p:cNvSpPr>
          <p:nvPr>
            <p:ph type="sldNum" sz="quarter" idx="11"/>
          </p:nvPr>
        </p:nvSpPr>
        <p:spPr/>
        <p:txBody>
          <a:bodyPr/>
          <a:lstStyle>
            <a:lvl1pPr>
              <a:defRPr/>
            </a:lvl1pPr>
          </a:lstStyle>
          <a:p>
            <a:fld id="{B92E2032-70ED-4D9A-96DA-A2AC6FA7AA7B}" type="slidenum">
              <a:rPr lang="nl-NL"/>
              <a:pPr/>
              <a:t>‹nr.›</a:t>
            </a:fld>
            <a:endParaRPr lang="nl-NL"/>
          </a:p>
        </p:txBody>
      </p:sp>
    </p:spTree>
    <p:extLst>
      <p:ext uri="{BB962C8B-B14F-4D97-AF65-F5344CB8AC3E}">
        <p14:creationId xmlns:p14="http://schemas.microsoft.com/office/powerpoint/2010/main" val="1267255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32588" y="333375"/>
            <a:ext cx="2087562" cy="5327650"/>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68313" y="333375"/>
            <a:ext cx="6111875" cy="53276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dianummer 4"/>
          <p:cNvSpPr>
            <a:spLocks noGrp="1"/>
          </p:cNvSpPr>
          <p:nvPr>
            <p:ph type="sldNum" sz="quarter" idx="11"/>
          </p:nvPr>
        </p:nvSpPr>
        <p:spPr/>
        <p:txBody>
          <a:bodyPr/>
          <a:lstStyle>
            <a:lvl1pPr>
              <a:defRPr/>
            </a:lvl1pPr>
          </a:lstStyle>
          <a:p>
            <a:fld id="{A4630785-49D2-4FE9-AD34-EBF754AF7AA4}" type="slidenum">
              <a:rPr lang="nl-NL"/>
              <a:pPr/>
              <a:t>‹nr.›</a:t>
            </a:fld>
            <a:endParaRPr lang="nl-NL"/>
          </a:p>
        </p:txBody>
      </p:sp>
    </p:spTree>
    <p:extLst>
      <p:ext uri="{BB962C8B-B14F-4D97-AF65-F5344CB8AC3E}">
        <p14:creationId xmlns:p14="http://schemas.microsoft.com/office/powerpoint/2010/main" val="11203749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el, tekst en inhoud">
    <p:spTree>
      <p:nvGrpSpPr>
        <p:cNvPr id="1" name=""/>
        <p:cNvGrpSpPr/>
        <p:nvPr/>
      </p:nvGrpSpPr>
      <p:grpSpPr>
        <a:xfrm>
          <a:off x="0" y="0"/>
          <a:ext cx="0" cy="0"/>
          <a:chOff x="0" y="0"/>
          <a:chExt cx="0" cy="0"/>
        </a:xfrm>
      </p:grpSpPr>
      <p:sp>
        <p:nvSpPr>
          <p:cNvPr id="2" name="Titel 1"/>
          <p:cNvSpPr>
            <a:spLocks noGrp="1"/>
          </p:cNvSpPr>
          <p:nvPr>
            <p:ph type="title"/>
          </p:nvPr>
        </p:nvSpPr>
        <p:spPr>
          <a:xfrm>
            <a:off x="468313" y="333375"/>
            <a:ext cx="8351837" cy="1084263"/>
          </a:xfrm>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468313" y="1628775"/>
            <a:ext cx="4098925" cy="403225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719638" y="1628775"/>
            <a:ext cx="4100512" cy="403225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a:xfrm>
            <a:off x="468313" y="6245225"/>
            <a:ext cx="2133600" cy="476250"/>
          </a:xfrm>
        </p:spPr>
        <p:txBody>
          <a:bodyPr/>
          <a:lstStyle>
            <a:lvl1pPr>
              <a:defRPr/>
            </a:lvl1pPr>
          </a:lstStyle>
          <a:p>
            <a:endParaRPr lang="nl-NL"/>
          </a:p>
        </p:txBody>
      </p:sp>
      <p:sp>
        <p:nvSpPr>
          <p:cNvPr id="6" name="Tijdelijke aanduiding voor dianummer 5"/>
          <p:cNvSpPr>
            <a:spLocks noGrp="1"/>
          </p:cNvSpPr>
          <p:nvPr>
            <p:ph type="sldNum" sz="quarter" idx="11"/>
          </p:nvPr>
        </p:nvSpPr>
        <p:spPr>
          <a:xfrm>
            <a:off x="3924300" y="6245225"/>
            <a:ext cx="2133600" cy="476250"/>
          </a:xfrm>
        </p:spPr>
        <p:txBody>
          <a:bodyPr/>
          <a:lstStyle>
            <a:lvl1pPr>
              <a:defRPr/>
            </a:lvl1pPr>
          </a:lstStyle>
          <a:p>
            <a:fld id="{41D47BD4-2B83-4348-B7A7-A3BA6F9274F5}" type="slidenum">
              <a:rPr lang="nl-NL"/>
              <a:pPr/>
              <a:t>‹nr.›</a:t>
            </a:fld>
            <a:endParaRPr lang="nl-NL"/>
          </a:p>
        </p:txBody>
      </p:sp>
    </p:spTree>
    <p:extLst>
      <p:ext uri="{BB962C8B-B14F-4D97-AF65-F5344CB8AC3E}">
        <p14:creationId xmlns:p14="http://schemas.microsoft.com/office/powerpoint/2010/main" val="26439936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Object">
    <p:spTree>
      <p:nvGrpSpPr>
        <p:cNvPr id="1" name=""/>
        <p:cNvGrpSpPr/>
        <p:nvPr/>
      </p:nvGrpSpPr>
      <p:grpSpPr>
        <a:xfrm>
          <a:off x="0" y="0"/>
          <a:ext cx="0" cy="0"/>
          <a:chOff x="0" y="0"/>
          <a:chExt cx="0" cy="0"/>
        </a:xfrm>
      </p:grpSpPr>
      <p:sp>
        <p:nvSpPr>
          <p:cNvPr id="2" name="Tijdelijke aanduiding voor inhoud 1"/>
          <p:cNvSpPr>
            <a:spLocks noGrp="1"/>
          </p:cNvSpPr>
          <p:nvPr>
            <p:ph/>
          </p:nvPr>
        </p:nvSpPr>
        <p:spPr>
          <a:xfrm>
            <a:off x="468313" y="333375"/>
            <a:ext cx="8351837" cy="532765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3" name="Tijdelijke aanduiding voor datum 2"/>
          <p:cNvSpPr>
            <a:spLocks noGrp="1"/>
          </p:cNvSpPr>
          <p:nvPr>
            <p:ph type="dt" sz="half" idx="10"/>
          </p:nvPr>
        </p:nvSpPr>
        <p:spPr>
          <a:xfrm>
            <a:off x="468313" y="6245225"/>
            <a:ext cx="2133600" cy="476250"/>
          </a:xfrm>
        </p:spPr>
        <p:txBody>
          <a:bodyPr/>
          <a:lstStyle>
            <a:lvl1pPr>
              <a:defRPr/>
            </a:lvl1pPr>
          </a:lstStyle>
          <a:p>
            <a:endParaRPr lang="nl-NL"/>
          </a:p>
        </p:txBody>
      </p:sp>
      <p:sp>
        <p:nvSpPr>
          <p:cNvPr id="4" name="Tijdelijke aanduiding voor dianummer 3"/>
          <p:cNvSpPr>
            <a:spLocks noGrp="1"/>
          </p:cNvSpPr>
          <p:nvPr>
            <p:ph type="sldNum" sz="quarter" idx="11"/>
          </p:nvPr>
        </p:nvSpPr>
        <p:spPr>
          <a:xfrm>
            <a:off x="3924300" y="6245225"/>
            <a:ext cx="2133600" cy="476250"/>
          </a:xfrm>
        </p:spPr>
        <p:txBody>
          <a:bodyPr/>
          <a:lstStyle>
            <a:lvl1pPr>
              <a:defRPr/>
            </a:lvl1pPr>
          </a:lstStyle>
          <a:p>
            <a:fld id="{7B2CB18A-2CEF-4D7E-B094-F5BD4A403E91}" type="slidenum">
              <a:rPr lang="nl-NL"/>
              <a:pPr/>
              <a:t>‹nr.›</a:t>
            </a:fld>
            <a:endParaRPr lang="nl-NL"/>
          </a:p>
        </p:txBody>
      </p:sp>
    </p:spTree>
    <p:extLst>
      <p:ext uri="{BB962C8B-B14F-4D97-AF65-F5344CB8AC3E}">
        <p14:creationId xmlns:p14="http://schemas.microsoft.com/office/powerpoint/2010/main" val="715848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dianummer 4"/>
          <p:cNvSpPr>
            <a:spLocks noGrp="1"/>
          </p:cNvSpPr>
          <p:nvPr>
            <p:ph type="sldNum" sz="quarter" idx="11"/>
          </p:nvPr>
        </p:nvSpPr>
        <p:spPr/>
        <p:txBody>
          <a:bodyPr/>
          <a:lstStyle>
            <a:lvl1pPr>
              <a:defRPr/>
            </a:lvl1pPr>
          </a:lstStyle>
          <a:p>
            <a:fld id="{BEA8A5F5-5939-4C8E-8133-AB79C71A5604}" type="slidenum">
              <a:rPr lang="nl-NL"/>
              <a:pPr/>
              <a:t>‹nr.›</a:t>
            </a:fld>
            <a:endParaRPr lang="nl-NL"/>
          </a:p>
        </p:txBody>
      </p:sp>
    </p:spTree>
    <p:extLst>
      <p:ext uri="{BB962C8B-B14F-4D97-AF65-F5344CB8AC3E}">
        <p14:creationId xmlns:p14="http://schemas.microsoft.com/office/powerpoint/2010/main" val="3665986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dianummer 4"/>
          <p:cNvSpPr>
            <a:spLocks noGrp="1"/>
          </p:cNvSpPr>
          <p:nvPr>
            <p:ph type="sldNum" sz="quarter" idx="11"/>
          </p:nvPr>
        </p:nvSpPr>
        <p:spPr/>
        <p:txBody>
          <a:bodyPr/>
          <a:lstStyle>
            <a:lvl1pPr>
              <a:defRPr/>
            </a:lvl1pPr>
          </a:lstStyle>
          <a:p>
            <a:fld id="{B2E12958-3ACA-429C-A552-761CD87ED3FC}" type="slidenum">
              <a:rPr lang="nl-NL"/>
              <a:pPr/>
              <a:t>‹nr.›</a:t>
            </a:fld>
            <a:endParaRPr lang="nl-NL"/>
          </a:p>
        </p:txBody>
      </p:sp>
    </p:spTree>
    <p:extLst>
      <p:ext uri="{BB962C8B-B14F-4D97-AF65-F5344CB8AC3E}">
        <p14:creationId xmlns:p14="http://schemas.microsoft.com/office/powerpoint/2010/main" val="4290685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68313" y="1628775"/>
            <a:ext cx="4098925"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719638" y="1628775"/>
            <a:ext cx="4100512" cy="4032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dianummer 5"/>
          <p:cNvSpPr>
            <a:spLocks noGrp="1"/>
          </p:cNvSpPr>
          <p:nvPr>
            <p:ph type="sldNum" sz="quarter" idx="11"/>
          </p:nvPr>
        </p:nvSpPr>
        <p:spPr/>
        <p:txBody>
          <a:bodyPr/>
          <a:lstStyle>
            <a:lvl1pPr>
              <a:defRPr/>
            </a:lvl1pPr>
          </a:lstStyle>
          <a:p>
            <a:fld id="{837FDA8D-B44C-4DA3-945E-2CEA2411B69A}" type="slidenum">
              <a:rPr lang="nl-NL"/>
              <a:pPr/>
              <a:t>‹nr.›</a:t>
            </a:fld>
            <a:endParaRPr lang="nl-NL"/>
          </a:p>
        </p:txBody>
      </p:sp>
    </p:spTree>
    <p:extLst>
      <p:ext uri="{BB962C8B-B14F-4D97-AF65-F5344CB8AC3E}">
        <p14:creationId xmlns:p14="http://schemas.microsoft.com/office/powerpoint/2010/main" val="603574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vl1pPr>
          </a:lstStyle>
          <a:p>
            <a:endParaRPr lang="nl-NL"/>
          </a:p>
        </p:txBody>
      </p:sp>
      <p:sp>
        <p:nvSpPr>
          <p:cNvPr id="8" name="Tijdelijke aanduiding voor dianummer 7"/>
          <p:cNvSpPr>
            <a:spLocks noGrp="1"/>
          </p:cNvSpPr>
          <p:nvPr>
            <p:ph type="sldNum" sz="quarter" idx="11"/>
          </p:nvPr>
        </p:nvSpPr>
        <p:spPr/>
        <p:txBody>
          <a:bodyPr/>
          <a:lstStyle>
            <a:lvl1pPr>
              <a:defRPr/>
            </a:lvl1pPr>
          </a:lstStyle>
          <a:p>
            <a:fld id="{0BCCE7CC-5C98-484A-891F-DB3B538DF207}" type="slidenum">
              <a:rPr lang="nl-NL"/>
              <a:pPr/>
              <a:t>‹nr.›</a:t>
            </a:fld>
            <a:endParaRPr lang="nl-NL"/>
          </a:p>
        </p:txBody>
      </p:sp>
    </p:spTree>
    <p:extLst>
      <p:ext uri="{BB962C8B-B14F-4D97-AF65-F5344CB8AC3E}">
        <p14:creationId xmlns:p14="http://schemas.microsoft.com/office/powerpoint/2010/main" val="23291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lvl1pPr>
              <a:defRPr/>
            </a:lvl1pPr>
          </a:lstStyle>
          <a:p>
            <a:endParaRPr lang="nl-NL"/>
          </a:p>
        </p:txBody>
      </p:sp>
      <p:sp>
        <p:nvSpPr>
          <p:cNvPr id="4" name="Tijdelijke aanduiding voor dianummer 3"/>
          <p:cNvSpPr>
            <a:spLocks noGrp="1"/>
          </p:cNvSpPr>
          <p:nvPr>
            <p:ph type="sldNum" sz="quarter" idx="11"/>
          </p:nvPr>
        </p:nvSpPr>
        <p:spPr/>
        <p:txBody>
          <a:bodyPr/>
          <a:lstStyle>
            <a:lvl1pPr>
              <a:defRPr/>
            </a:lvl1pPr>
          </a:lstStyle>
          <a:p>
            <a:fld id="{C2342B75-58BB-47C1-8834-476BFB64B45C}" type="slidenum">
              <a:rPr lang="nl-NL"/>
              <a:pPr/>
              <a:t>‹nr.›</a:t>
            </a:fld>
            <a:endParaRPr lang="nl-NL"/>
          </a:p>
        </p:txBody>
      </p:sp>
    </p:spTree>
    <p:extLst>
      <p:ext uri="{BB962C8B-B14F-4D97-AF65-F5344CB8AC3E}">
        <p14:creationId xmlns:p14="http://schemas.microsoft.com/office/powerpoint/2010/main" val="478319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endParaRPr lang="nl-NL"/>
          </a:p>
        </p:txBody>
      </p:sp>
      <p:sp>
        <p:nvSpPr>
          <p:cNvPr id="3" name="Tijdelijke aanduiding voor dianummer 2"/>
          <p:cNvSpPr>
            <a:spLocks noGrp="1"/>
          </p:cNvSpPr>
          <p:nvPr>
            <p:ph type="sldNum" sz="quarter" idx="11"/>
          </p:nvPr>
        </p:nvSpPr>
        <p:spPr/>
        <p:txBody>
          <a:bodyPr/>
          <a:lstStyle>
            <a:lvl1pPr>
              <a:defRPr/>
            </a:lvl1pPr>
          </a:lstStyle>
          <a:p>
            <a:fld id="{19A5B4B6-62AF-4E6F-A6E3-2CAEFF3BF602}" type="slidenum">
              <a:rPr lang="nl-NL"/>
              <a:pPr/>
              <a:t>‹nr.›</a:t>
            </a:fld>
            <a:endParaRPr lang="nl-NL"/>
          </a:p>
        </p:txBody>
      </p:sp>
    </p:spTree>
    <p:extLst>
      <p:ext uri="{BB962C8B-B14F-4D97-AF65-F5344CB8AC3E}">
        <p14:creationId xmlns:p14="http://schemas.microsoft.com/office/powerpoint/2010/main" val="3568159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dianummer 5"/>
          <p:cNvSpPr>
            <a:spLocks noGrp="1"/>
          </p:cNvSpPr>
          <p:nvPr>
            <p:ph type="sldNum" sz="quarter" idx="11"/>
          </p:nvPr>
        </p:nvSpPr>
        <p:spPr/>
        <p:txBody>
          <a:bodyPr/>
          <a:lstStyle>
            <a:lvl1pPr>
              <a:defRPr/>
            </a:lvl1pPr>
          </a:lstStyle>
          <a:p>
            <a:fld id="{AC0A8CA3-4E59-4D77-8E87-D266F41E930A}" type="slidenum">
              <a:rPr lang="nl-NL"/>
              <a:pPr/>
              <a:t>‹nr.›</a:t>
            </a:fld>
            <a:endParaRPr lang="nl-NL"/>
          </a:p>
        </p:txBody>
      </p:sp>
    </p:spTree>
    <p:extLst>
      <p:ext uri="{BB962C8B-B14F-4D97-AF65-F5344CB8AC3E}">
        <p14:creationId xmlns:p14="http://schemas.microsoft.com/office/powerpoint/2010/main" val="764075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dianummer 5"/>
          <p:cNvSpPr>
            <a:spLocks noGrp="1"/>
          </p:cNvSpPr>
          <p:nvPr>
            <p:ph type="sldNum" sz="quarter" idx="11"/>
          </p:nvPr>
        </p:nvSpPr>
        <p:spPr/>
        <p:txBody>
          <a:bodyPr/>
          <a:lstStyle>
            <a:lvl1pPr>
              <a:defRPr/>
            </a:lvl1pPr>
          </a:lstStyle>
          <a:p>
            <a:fld id="{EDD2236D-CA90-46C1-B882-270D2D431D5A}" type="slidenum">
              <a:rPr lang="nl-NL"/>
              <a:pPr/>
              <a:t>‹nr.›</a:t>
            </a:fld>
            <a:endParaRPr lang="nl-NL"/>
          </a:p>
        </p:txBody>
      </p:sp>
    </p:spTree>
    <p:extLst>
      <p:ext uri="{BB962C8B-B14F-4D97-AF65-F5344CB8AC3E}">
        <p14:creationId xmlns:p14="http://schemas.microsoft.com/office/powerpoint/2010/main" val="1256287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333375"/>
            <a:ext cx="8351837"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nl-NL" smtClean="0"/>
              <a:t>Klik om het opmaakprofiel te bewerken</a:t>
            </a:r>
          </a:p>
        </p:txBody>
      </p:sp>
      <p:sp>
        <p:nvSpPr>
          <p:cNvPr id="1027" name="Rectangle 3"/>
          <p:cNvSpPr>
            <a:spLocks noGrp="1" noChangeArrowheads="1"/>
          </p:cNvSpPr>
          <p:nvPr>
            <p:ph type="body" idx="1"/>
          </p:nvPr>
        </p:nvSpPr>
        <p:spPr bwMode="auto">
          <a:xfrm>
            <a:off x="468313" y="1628775"/>
            <a:ext cx="8351837" cy="403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1028" name="Rectangle 4"/>
          <p:cNvSpPr>
            <a:spLocks noGrp="1" noChangeArrowheads="1"/>
          </p:cNvSpPr>
          <p:nvPr>
            <p:ph type="dt" sz="half" idx="2"/>
          </p:nvPr>
        </p:nvSpPr>
        <p:spPr bwMode="auto">
          <a:xfrm>
            <a:off x="468313"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1">
                <a:solidFill>
                  <a:srgbClr val="686F75"/>
                </a:solidFill>
                <a:latin typeface="+mn-lt"/>
              </a:defRPr>
            </a:lvl1pPr>
          </a:lstStyle>
          <a:p>
            <a:endParaRPr lang="nl-NL"/>
          </a:p>
        </p:txBody>
      </p:sp>
      <p:sp>
        <p:nvSpPr>
          <p:cNvPr id="1030" name="Rectangle 6"/>
          <p:cNvSpPr>
            <a:spLocks noGrp="1" noChangeArrowheads="1"/>
          </p:cNvSpPr>
          <p:nvPr>
            <p:ph type="sldNum" sz="quarter" idx="4"/>
          </p:nvPr>
        </p:nvSpPr>
        <p:spPr bwMode="auto">
          <a:xfrm>
            <a:off x="39243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1">
                <a:solidFill>
                  <a:srgbClr val="686F75"/>
                </a:solidFill>
                <a:latin typeface="+mn-lt"/>
              </a:defRPr>
            </a:lvl1pPr>
          </a:lstStyle>
          <a:p>
            <a:fld id="{33DA1165-4276-4272-AC2A-D2A22F15C63B}" type="slidenum">
              <a:rPr lang="nl-NL"/>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rtl="0" eaLnBrk="1" fontAlgn="base" hangingPunct="1">
        <a:spcBef>
          <a:spcPct val="0"/>
        </a:spcBef>
        <a:spcAft>
          <a:spcPct val="0"/>
        </a:spcAft>
        <a:defRPr sz="4400" b="1">
          <a:solidFill>
            <a:srgbClr val="3685AE"/>
          </a:solidFill>
          <a:latin typeface="+mj-lt"/>
          <a:ea typeface="+mj-ea"/>
          <a:cs typeface="+mj-cs"/>
        </a:defRPr>
      </a:lvl1pPr>
      <a:lvl2pPr algn="l" rtl="0" eaLnBrk="1" fontAlgn="base" hangingPunct="1">
        <a:spcBef>
          <a:spcPct val="0"/>
        </a:spcBef>
        <a:spcAft>
          <a:spcPct val="0"/>
        </a:spcAft>
        <a:defRPr sz="4400" b="1">
          <a:solidFill>
            <a:srgbClr val="3685AE"/>
          </a:solidFill>
          <a:latin typeface="Georgia" pitchFamily="18" charset="0"/>
        </a:defRPr>
      </a:lvl2pPr>
      <a:lvl3pPr algn="l" rtl="0" eaLnBrk="1" fontAlgn="base" hangingPunct="1">
        <a:spcBef>
          <a:spcPct val="0"/>
        </a:spcBef>
        <a:spcAft>
          <a:spcPct val="0"/>
        </a:spcAft>
        <a:defRPr sz="4400" b="1">
          <a:solidFill>
            <a:srgbClr val="3685AE"/>
          </a:solidFill>
          <a:latin typeface="Georgia" pitchFamily="18" charset="0"/>
        </a:defRPr>
      </a:lvl3pPr>
      <a:lvl4pPr algn="l" rtl="0" eaLnBrk="1" fontAlgn="base" hangingPunct="1">
        <a:spcBef>
          <a:spcPct val="0"/>
        </a:spcBef>
        <a:spcAft>
          <a:spcPct val="0"/>
        </a:spcAft>
        <a:defRPr sz="4400" b="1">
          <a:solidFill>
            <a:srgbClr val="3685AE"/>
          </a:solidFill>
          <a:latin typeface="Georgia" pitchFamily="18" charset="0"/>
        </a:defRPr>
      </a:lvl4pPr>
      <a:lvl5pPr algn="l" rtl="0" eaLnBrk="1" fontAlgn="base" hangingPunct="1">
        <a:spcBef>
          <a:spcPct val="0"/>
        </a:spcBef>
        <a:spcAft>
          <a:spcPct val="0"/>
        </a:spcAft>
        <a:defRPr sz="4400" b="1">
          <a:solidFill>
            <a:srgbClr val="3685AE"/>
          </a:solidFill>
          <a:latin typeface="Georgia" pitchFamily="18" charset="0"/>
        </a:defRPr>
      </a:lvl5pPr>
      <a:lvl6pPr marL="457200" algn="l" rtl="0" eaLnBrk="1" fontAlgn="base" hangingPunct="1">
        <a:spcBef>
          <a:spcPct val="0"/>
        </a:spcBef>
        <a:spcAft>
          <a:spcPct val="0"/>
        </a:spcAft>
        <a:defRPr sz="4400" b="1">
          <a:solidFill>
            <a:srgbClr val="3685AE"/>
          </a:solidFill>
          <a:latin typeface="Georgia" pitchFamily="18" charset="0"/>
        </a:defRPr>
      </a:lvl6pPr>
      <a:lvl7pPr marL="914400" algn="l" rtl="0" eaLnBrk="1" fontAlgn="base" hangingPunct="1">
        <a:spcBef>
          <a:spcPct val="0"/>
        </a:spcBef>
        <a:spcAft>
          <a:spcPct val="0"/>
        </a:spcAft>
        <a:defRPr sz="4400" b="1">
          <a:solidFill>
            <a:srgbClr val="3685AE"/>
          </a:solidFill>
          <a:latin typeface="Georgia" pitchFamily="18" charset="0"/>
        </a:defRPr>
      </a:lvl7pPr>
      <a:lvl8pPr marL="1371600" algn="l" rtl="0" eaLnBrk="1" fontAlgn="base" hangingPunct="1">
        <a:spcBef>
          <a:spcPct val="0"/>
        </a:spcBef>
        <a:spcAft>
          <a:spcPct val="0"/>
        </a:spcAft>
        <a:defRPr sz="4400" b="1">
          <a:solidFill>
            <a:srgbClr val="3685AE"/>
          </a:solidFill>
          <a:latin typeface="Georgia" pitchFamily="18" charset="0"/>
        </a:defRPr>
      </a:lvl8pPr>
      <a:lvl9pPr marL="1828800" algn="l" rtl="0" eaLnBrk="1" fontAlgn="base" hangingPunct="1">
        <a:spcBef>
          <a:spcPct val="0"/>
        </a:spcBef>
        <a:spcAft>
          <a:spcPct val="0"/>
        </a:spcAft>
        <a:defRPr sz="4400" b="1">
          <a:solidFill>
            <a:srgbClr val="3685AE"/>
          </a:solidFill>
          <a:latin typeface="Georgia" pitchFamily="18" charset="0"/>
        </a:defRPr>
      </a:lvl9pPr>
    </p:titleStyle>
    <p:bodyStyle>
      <a:lvl1pPr marL="342900" indent="-342900" algn="l" rtl="0" eaLnBrk="1" fontAlgn="base" hangingPunct="1">
        <a:spcBef>
          <a:spcPct val="20000"/>
        </a:spcBef>
        <a:spcAft>
          <a:spcPct val="0"/>
        </a:spcAft>
        <a:buClr>
          <a:schemeClr val="tx1"/>
        </a:buClr>
        <a:buSzPct val="80000"/>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SzPct val="80000"/>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SzPct val="80000"/>
        <a:buChar char="•"/>
        <a:defRPr sz="2400">
          <a:solidFill>
            <a:schemeClr val="tx1"/>
          </a:solidFill>
          <a:latin typeface="+mn-lt"/>
        </a:defRPr>
      </a:lvl3pPr>
      <a:lvl4pPr marL="1600200" indent="-228600" algn="l" rtl="0" eaLnBrk="1" fontAlgn="base" hangingPunct="1">
        <a:spcBef>
          <a:spcPct val="20000"/>
        </a:spcBef>
        <a:spcAft>
          <a:spcPct val="0"/>
        </a:spcAft>
        <a:buClr>
          <a:schemeClr val="tx1"/>
        </a:buClr>
        <a:buSzPct val="80000"/>
        <a:buChar char="•"/>
        <a:defRPr sz="2000">
          <a:solidFill>
            <a:schemeClr val="tx1"/>
          </a:solidFill>
          <a:latin typeface="+mn-lt"/>
        </a:defRPr>
      </a:lvl4pPr>
      <a:lvl5pPr marL="2057400" indent="-228600" algn="l" rtl="0" eaLnBrk="1" fontAlgn="base" hangingPunct="1">
        <a:spcBef>
          <a:spcPct val="20000"/>
        </a:spcBef>
        <a:spcAft>
          <a:spcPct val="0"/>
        </a:spcAft>
        <a:buClr>
          <a:schemeClr val="tx1"/>
        </a:buClr>
        <a:buSzPct val="80000"/>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SzPct val="80000"/>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SzPct val="80000"/>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SzPct val="80000"/>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SzPct val="80000"/>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oeiynj0w2S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nl-NL" altLang="nl-NL" sz="4000" dirty="0" smtClean="0"/>
              <a:t>De wonderlijke taalontwikkeling </a:t>
            </a:r>
            <a:br>
              <a:rPr lang="nl-NL" altLang="nl-NL" sz="4000" dirty="0" smtClean="0"/>
            </a:br>
            <a:r>
              <a:rPr lang="nl-NL" altLang="nl-NL" sz="4000" dirty="0" smtClean="0"/>
              <a:t>van jonge kinderen </a:t>
            </a:r>
            <a:br>
              <a:rPr lang="nl-NL" altLang="nl-NL" sz="4000" dirty="0" smtClean="0"/>
            </a:br>
            <a:r>
              <a:rPr lang="nl-NL" altLang="nl-NL" sz="4000" dirty="0" smtClean="0"/>
              <a:t>(0-4 jaar)</a:t>
            </a:r>
            <a:r>
              <a:rPr lang="nl-NL" altLang="nl-NL" dirty="0" smtClean="0"/>
              <a:t/>
            </a:r>
            <a:br>
              <a:rPr lang="nl-NL" altLang="nl-NL" dirty="0" smtClean="0"/>
            </a:br>
            <a:r>
              <a:rPr lang="nl-NL" altLang="nl-NL" i="1" dirty="0" smtClean="0"/>
              <a:t> </a:t>
            </a:r>
            <a:endParaRPr lang="nl-NL" altLang="nl-NL" sz="2400" i="1" dirty="0" smtClean="0"/>
          </a:p>
        </p:txBody>
      </p:sp>
      <p:sp>
        <p:nvSpPr>
          <p:cNvPr id="4099" name="Rectangle 3"/>
          <p:cNvSpPr>
            <a:spLocks noGrp="1" noChangeArrowheads="1"/>
          </p:cNvSpPr>
          <p:nvPr>
            <p:ph type="subTitle" idx="1"/>
          </p:nvPr>
        </p:nvSpPr>
        <p:spPr>
          <a:xfrm>
            <a:off x="650875" y="3886200"/>
            <a:ext cx="7161213" cy="1752600"/>
          </a:xfrm>
        </p:spPr>
        <p:txBody>
          <a:bodyPr/>
          <a:lstStyle/>
          <a:p>
            <a:pPr eaLnBrk="1" hangingPunct="1"/>
            <a:r>
              <a:rPr lang="nl-NL" altLang="nl-NL" dirty="0" smtClean="0"/>
              <a:t>Hoe </a:t>
            </a:r>
            <a:r>
              <a:rPr lang="nl-NL" altLang="nl-NL" dirty="0" smtClean="0"/>
              <a:t>gaat dat, </a:t>
            </a:r>
            <a:r>
              <a:rPr lang="nl-NL" altLang="nl-NL" smtClean="0"/>
              <a:t>leren praten? </a:t>
            </a:r>
            <a:endParaRPr lang="nl-NL" altLang="nl-NL" dirty="0" smtClean="0"/>
          </a:p>
        </p:txBody>
      </p:sp>
    </p:spTree>
    <p:extLst>
      <p:ext uri="{BB962C8B-B14F-4D97-AF65-F5344CB8AC3E}">
        <p14:creationId xmlns:p14="http://schemas.microsoft.com/office/powerpoint/2010/main" val="27365662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Taalverwervingsbalk</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1600" y="1988840"/>
            <a:ext cx="4061695" cy="3312368"/>
          </a:xfrm>
        </p:spPr>
      </p:pic>
    </p:spTree>
    <p:extLst>
      <p:ext uri="{BB962C8B-B14F-4D97-AF65-F5344CB8AC3E}">
        <p14:creationId xmlns:p14="http://schemas.microsoft.com/office/powerpoint/2010/main" val="3799995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Vorige keer: precies noteren van de kindertaal </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p:txBody>
      </p:sp>
    </p:spTree>
    <p:extLst>
      <p:ext uri="{BB962C8B-B14F-4D97-AF65-F5344CB8AC3E}">
        <p14:creationId xmlns:p14="http://schemas.microsoft.com/office/powerpoint/2010/main" val="2955379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leerde jij praten? </a:t>
            </a:r>
            <a:endParaRPr lang="nl-NL" dirty="0"/>
          </a:p>
        </p:txBody>
      </p:sp>
      <p:sp>
        <p:nvSpPr>
          <p:cNvPr id="3" name="Tijdelijke aanduiding voor inhoud 2"/>
          <p:cNvSpPr>
            <a:spLocks noGrp="1"/>
          </p:cNvSpPr>
          <p:nvPr>
            <p:ph idx="1"/>
          </p:nvPr>
        </p:nvSpPr>
        <p:spPr/>
        <p:txBody>
          <a:bodyPr/>
          <a:lstStyle/>
          <a:p>
            <a:r>
              <a:rPr lang="nl-NL" sz="2000" b="1" dirty="0" smtClean="0"/>
              <a:t>Welke </a:t>
            </a:r>
            <a:r>
              <a:rPr lang="nl-NL" sz="2000" b="1" dirty="0"/>
              <a:t>stappen maken kinderen van 0-4 jaar in hun taalontwikkeling en hoe kunnen wij dat </a:t>
            </a:r>
            <a:r>
              <a:rPr lang="nl-NL" sz="2000" b="1" dirty="0" smtClean="0"/>
              <a:t>onderzoeken </a:t>
            </a:r>
            <a:r>
              <a:rPr lang="nl-NL" sz="2000" dirty="0" smtClean="0"/>
              <a:t>We ontdekken hoe de taalontwikkeling bij kinderen van 0 tot vier jaar verloopt. We verzamelen en analyseren het praten van kinderen van 0 tot vier jaar.</a:t>
            </a:r>
          </a:p>
          <a:p>
            <a:r>
              <a:rPr lang="nl-NL" sz="2000" dirty="0"/>
              <a:t> Hoe heb jij leren praten? </a:t>
            </a:r>
            <a:endParaRPr lang="nl-NL" sz="2000" dirty="0" smtClean="0"/>
          </a:p>
          <a:p>
            <a:r>
              <a:rPr lang="nl-NL" sz="2000" dirty="0" smtClean="0"/>
              <a:t>Jullie schrijven een ervaringsverhaal. </a:t>
            </a:r>
          </a:p>
          <a:p>
            <a:r>
              <a:rPr lang="nl-NL" sz="2000" dirty="0" smtClean="0"/>
              <a:t>Jullie bekijken heel nauwkeurig de door jullie verzamelde filmpjes. </a:t>
            </a:r>
          </a:p>
          <a:p>
            <a:r>
              <a:rPr lang="nl-NL" sz="2000" b="1" dirty="0" smtClean="0"/>
              <a:t>Jullie schrijven een verslag over de taalontwikkeling van jullie geobserveerde kind.</a:t>
            </a:r>
          </a:p>
          <a:p>
            <a:r>
              <a:rPr lang="nl-NL" sz="2000" dirty="0"/>
              <a:t>We maken een </a:t>
            </a:r>
            <a:r>
              <a:rPr lang="nl-NL" sz="2000" u="sng" dirty="0"/>
              <a:t>taalbalk</a:t>
            </a:r>
            <a:r>
              <a:rPr lang="nl-NL" sz="2000" dirty="0"/>
              <a:t> waarop we zien hoe de taal zich ontwikkelt, hoe het verandert.</a:t>
            </a:r>
          </a:p>
          <a:p>
            <a:pPr marL="0" indent="0">
              <a:buNone/>
            </a:pPr>
            <a:endParaRPr lang="nl-NL" sz="2000" b="1" dirty="0"/>
          </a:p>
        </p:txBody>
      </p:sp>
    </p:spTree>
    <p:extLst>
      <p:ext uri="{BB962C8B-B14F-4D97-AF65-F5344CB8AC3E}">
        <p14:creationId xmlns:p14="http://schemas.microsoft.com/office/powerpoint/2010/main" val="3769556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Tijdelijke aanduiding voor inhoud 3">
            <a:hlinkClick r:id="rId3"/>
          </p:cNvPr>
          <p:cNvPicPr>
            <a:picLocks noGrp="1" noChangeAspect="1"/>
          </p:cNvPicPr>
          <p:nvPr>
            <p:ph idx="1"/>
          </p:nvPr>
        </p:nvPicPr>
        <p:blipFill rotWithShape="1">
          <a:blip r:embed="rId4"/>
          <a:srcRect r="5001" b="10709"/>
          <a:stretch/>
        </p:blipFill>
        <p:spPr>
          <a:xfrm>
            <a:off x="1284024" y="1628775"/>
            <a:ext cx="3319868" cy="1872233"/>
          </a:xfrm>
          <a:prstGeom prst="rect">
            <a:avLst/>
          </a:prstGeom>
        </p:spPr>
      </p:pic>
      <p:pic>
        <p:nvPicPr>
          <p:cNvPr id="3" name="Afbeelding 2"/>
          <p:cNvPicPr>
            <a:picLocks noChangeAspect="1"/>
          </p:cNvPicPr>
          <p:nvPr/>
        </p:nvPicPr>
        <p:blipFill>
          <a:blip r:embed="rId5"/>
          <a:stretch>
            <a:fillRect/>
          </a:stretch>
        </p:blipFill>
        <p:spPr>
          <a:xfrm>
            <a:off x="5364088" y="1637991"/>
            <a:ext cx="2737341" cy="4346825"/>
          </a:xfrm>
          <a:prstGeom prst="rect">
            <a:avLst/>
          </a:prstGeom>
        </p:spPr>
      </p:pic>
    </p:spTree>
    <p:extLst>
      <p:ext uri="{BB962C8B-B14F-4D97-AF65-F5344CB8AC3E}">
        <p14:creationId xmlns:p14="http://schemas.microsoft.com/office/powerpoint/2010/main" val="19103464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Taalverwervingsfasen </a:t>
            </a:r>
            <a:endParaRPr lang="nl-NL" dirty="0"/>
          </a:p>
        </p:txBody>
      </p:sp>
      <p:sp>
        <p:nvSpPr>
          <p:cNvPr id="3" name="Tijdelijke aanduiding voor inhoud 2"/>
          <p:cNvSpPr>
            <a:spLocks noGrp="1"/>
          </p:cNvSpPr>
          <p:nvPr>
            <p:ph idx="1"/>
          </p:nvPr>
        </p:nvSpPr>
        <p:spPr/>
        <p:style>
          <a:lnRef idx="2">
            <a:schemeClr val="accent1"/>
          </a:lnRef>
          <a:fillRef idx="1">
            <a:schemeClr val="lt1"/>
          </a:fillRef>
          <a:effectRef idx="0">
            <a:schemeClr val="accent1"/>
          </a:effectRef>
          <a:fontRef idx="minor">
            <a:schemeClr val="dk1"/>
          </a:fontRef>
        </p:style>
        <p:txBody>
          <a:bodyPr/>
          <a:lstStyle/>
          <a:p>
            <a:pPr marL="0" indent="0">
              <a:buNone/>
            </a:pPr>
            <a:r>
              <a:rPr lang="nl-NL" b="1" dirty="0" err="1"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Prelinguale</a:t>
            </a:r>
            <a:r>
              <a:rPr lang="nl-NL"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fase (voortalige fase): </a:t>
            </a:r>
          </a:p>
          <a:p>
            <a:r>
              <a:rPr lang="nl-NL" b="1" dirty="0" smtClean="0">
                <a:ln w="6600">
                  <a:solidFill>
                    <a:schemeClr val="accent2"/>
                  </a:solidFill>
                  <a:prstDash val="solid"/>
                </a:ln>
                <a:solidFill>
                  <a:srgbClr val="FFFFFF"/>
                </a:solidFill>
                <a:effectLst>
                  <a:outerShdw dist="38100" dir="2700000" algn="tl" rotWithShape="0">
                    <a:schemeClr val="accent2"/>
                  </a:outerShdw>
                </a:effectLst>
              </a:rPr>
              <a:t>Huilen </a:t>
            </a:r>
            <a:r>
              <a:rPr lang="nl-NL" sz="2400" b="1" dirty="0" smtClean="0">
                <a:ln w="6600">
                  <a:solidFill>
                    <a:schemeClr val="accent2"/>
                  </a:solidFill>
                  <a:prstDash val="solid"/>
                </a:ln>
                <a:solidFill>
                  <a:srgbClr val="FFFFFF"/>
                </a:solidFill>
                <a:effectLst>
                  <a:outerShdw dist="38100" dir="2700000" algn="tl" rotWithShape="0">
                    <a:schemeClr val="accent2"/>
                  </a:outerShdw>
                </a:effectLst>
              </a:rPr>
              <a:t>(0-6 weken)</a:t>
            </a:r>
          </a:p>
          <a:p>
            <a:pPr marL="0" indent="0">
              <a:buNone/>
            </a:pPr>
            <a:r>
              <a:rPr lang="nl-NL" sz="2400" i="1" dirty="0" smtClean="0">
                <a:ln w="0"/>
                <a:solidFill>
                  <a:schemeClr val="tx1"/>
                </a:solidFill>
                <a:effectLst>
                  <a:outerShdw blurRad="38100" dist="19050" dir="2700000" algn="tl" rotWithShape="0">
                    <a:schemeClr val="dk1">
                      <a:alpha val="40000"/>
                    </a:schemeClr>
                  </a:outerShdw>
                </a:effectLst>
              </a:rPr>
              <a:t>Dit is wel duidelijk…..</a:t>
            </a:r>
          </a:p>
          <a:p>
            <a:r>
              <a:rPr lang="nl-NL" b="1" dirty="0" smtClean="0">
                <a:ln w="6600">
                  <a:solidFill>
                    <a:schemeClr val="accent2"/>
                  </a:solidFill>
                  <a:prstDash val="solid"/>
                </a:ln>
                <a:solidFill>
                  <a:srgbClr val="FFFFFF"/>
                </a:solidFill>
                <a:effectLst>
                  <a:outerShdw dist="38100" dir="2700000" algn="tl" rotWithShape="0">
                    <a:schemeClr val="accent2"/>
                  </a:outerShdw>
                </a:effectLst>
              </a:rPr>
              <a:t>Vocaliseren </a:t>
            </a:r>
            <a:r>
              <a:rPr lang="nl-NL" sz="2400" b="1" dirty="0" smtClean="0">
                <a:ln w="6600">
                  <a:solidFill>
                    <a:schemeClr val="accent2"/>
                  </a:solidFill>
                  <a:prstDash val="solid"/>
                </a:ln>
                <a:solidFill>
                  <a:srgbClr val="FFFFFF"/>
                </a:solidFill>
                <a:effectLst>
                  <a:outerShdw dist="38100" dir="2700000" algn="tl" rotWithShape="0">
                    <a:schemeClr val="accent2"/>
                  </a:outerShdw>
                </a:effectLst>
              </a:rPr>
              <a:t>(6 weken-vier maanden)</a:t>
            </a:r>
          </a:p>
          <a:p>
            <a:pPr marL="0" indent="0">
              <a:buNone/>
            </a:pPr>
            <a:r>
              <a:rPr lang="nl-NL" sz="2400" i="1" dirty="0" smtClean="0">
                <a:ln w="0"/>
                <a:solidFill>
                  <a:schemeClr val="tx1"/>
                </a:solidFill>
                <a:effectLst>
                  <a:outerShdw blurRad="38100" dist="19050" dir="2700000" algn="tl" rotWithShape="0">
                    <a:schemeClr val="dk1">
                      <a:alpha val="40000"/>
                    </a:schemeClr>
                  </a:outerShdw>
                </a:effectLst>
              </a:rPr>
              <a:t>A-a-a; </a:t>
            </a:r>
            <a:r>
              <a:rPr lang="nl-NL" sz="2400" i="1" dirty="0" err="1" smtClean="0">
                <a:ln w="0"/>
                <a:solidFill>
                  <a:schemeClr val="tx1"/>
                </a:solidFill>
                <a:effectLst>
                  <a:outerShdw blurRad="38100" dist="19050" dir="2700000" algn="tl" rotWithShape="0">
                    <a:schemeClr val="dk1">
                      <a:alpha val="40000"/>
                    </a:schemeClr>
                  </a:outerShdw>
                </a:effectLst>
              </a:rPr>
              <a:t>eu-eu-eu</a:t>
            </a:r>
            <a:endParaRPr lang="nl-NL" sz="2400" i="1" dirty="0" smtClean="0">
              <a:ln w="0"/>
              <a:solidFill>
                <a:schemeClr val="tx1"/>
              </a:solidFill>
              <a:effectLst>
                <a:outerShdw blurRad="38100" dist="19050" dir="2700000" algn="tl" rotWithShape="0">
                  <a:schemeClr val="dk1">
                    <a:alpha val="40000"/>
                  </a:schemeClr>
                </a:outerShdw>
              </a:effectLst>
            </a:endParaRPr>
          </a:p>
          <a:p>
            <a:r>
              <a:rPr lang="nl-NL" b="1" dirty="0" smtClean="0">
                <a:ln w="6600">
                  <a:solidFill>
                    <a:schemeClr val="accent2"/>
                  </a:solidFill>
                  <a:prstDash val="solid"/>
                </a:ln>
                <a:solidFill>
                  <a:srgbClr val="FFFFFF"/>
                </a:solidFill>
                <a:effectLst>
                  <a:outerShdw dist="38100" dir="2700000" algn="tl" rotWithShape="0">
                    <a:schemeClr val="accent2"/>
                  </a:outerShdw>
                </a:effectLst>
              </a:rPr>
              <a:t>Brabbelen </a:t>
            </a:r>
            <a:r>
              <a:rPr lang="nl-NL" sz="2400" b="1" dirty="0" smtClean="0">
                <a:ln w="6600">
                  <a:solidFill>
                    <a:schemeClr val="accent2"/>
                  </a:solidFill>
                  <a:prstDash val="solid"/>
                </a:ln>
                <a:solidFill>
                  <a:srgbClr val="FFFFFF"/>
                </a:solidFill>
                <a:effectLst>
                  <a:outerShdw dist="38100" dir="2700000" algn="tl" rotWithShape="0">
                    <a:schemeClr val="accent2"/>
                  </a:outerShdw>
                </a:effectLst>
              </a:rPr>
              <a:t>(7-14 maanden)</a:t>
            </a:r>
          </a:p>
          <a:p>
            <a:pPr marL="0" indent="0">
              <a:buNone/>
            </a:pPr>
            <a:r>
              <a:rPr lang="nl-NL" sz="2400" i="1" dirty="0" err="1" smtClean="0">
                <a:ln w="0"/>
                <a:solidFill>
                  <a:schemeClr val="tx1"/>
                </a:solidFill>
                <a:effectLst>
                  <a:outerShdw blurRad="38100" dist="19050" dir="2700000" algn="tl" rotWithShape="0">
                    <a:schemeClr val="dk1">
                      <a:alpha val="40000"/>
                    </a:schemeClr>
                  </a:outerShdw>
                </a:effectLst>
              </a:rPr>
              <a:t>Wawadada</a:t>
            </a:r>
            <a:r>
              <a:rPr lang="nl-NL" sz="2400" i="1" dirty="0" smtClean="0">
                <a:ln w="0"/>
                <a:solidFill>
                  <a:schemeClr val="tx1"/>
                </a:solidFill>
                <a:effectLst>
                  <a:outerShdw blurRad="38100" dist="19050" dir="2700000" algn="tl" rotWithShape="0">
                    <a:schemeClr val="dk1">
                      <a:alpha val="40000"/>
                    </a:schemeClr>
                  </a:outerShdw>
                </a:effectLst>
              </a:rPr>
              <a:t>; </a:t>
            </a:r>
            <a:r>
              <a:rPr lang="nl-NL" sz="2400" i="1" dirty="0" err="1" smtClean="0">
                <a:ln w="0"/>
                <a:solidFill>
                  <a:schemeClr val="tx1"/>
                </a:solidFill>
                <a:effectLst>
                  <a:outerShdw blurRad="38100" dist="19050" dir="2700000" algn="tl" rotWithShape="0">
                    <a:schemeClr val="dk1">
                      <a:alpha val="40000"/>
                    </a:schemeClr>
                  </a:outerShdw>
                </a:effectLst>
              </a:rPr>
              <a:t>dododoe</a:t>
            </a:r>
            <a:endParaRPr lang="nl-NL" sz="2400" i="1"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809405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marL="0" indent="0">
              <a:buNone/>
            </a:pPr>
            <a:r>
              <a:rPr lang="nl-NL"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Linguale fase (talige fase)</a:t>
            </a:r>
          </a:p>
          <a:p>
            <a:r>
              <a:rPr lang="nl-NL" b="1" dirty="0" err="1" smtClean="0">
                <a:ln w="6600">
                  <a:solidFill>
                    <a:schemeClr val="accent2"/>
                  </a:solidFill>
                  <a:prstDash val="solid"/>
                </a:ln>
                <a:solidFill>
                  <a:srgbClr val="FFFFFF"/>
                </a:solidFill>
                <a:effectLst>
                  <a:outerShdw dist="38100" dir="2700000" algn="tl" rotWithShape="0">
                    <a:schemeClr val="accent2"/>
                  </a:outerShdw>
                </a:effectLst>
              </a:rPr>
              <a:t>Eenwoordfase</a:t>
            </a:r>
            <a:r>
              <a:rPr lang="nl-NL" b="1" dirty="0" smtClean="0">
                <a:ln w="6600">
                  <a:solidFill>
                    <a:schemeClr val="accent2"/>
                  </a:solidFill>
                  <a:prstDash val="solid"/>
                </a:ln>
                <a:solidFill>
                  <a:srgbClr val="FFFFFF"/>
                </a:solidFill>
                <a:effectLst>
                  <a:outerShdw dist="38100" dir="2700000" algn="tl" rotWithShape="0">
                    <a:schemeClr val="accent2"/>
                  </a:outerShdw>
                </a:effectLst>
              </a:rPr>
              <a:t> (1;0-1;6)</a:t>
            </a:r>
          </a:p>
          <a:p>
            <a:pPr marL="0" indent="0">
              <a:buNone/>
            </a:pPr>
            <a:r>
              <a:rPr lang="nl-NL" b="1" i="1" dirty="0" err="1"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Keke</a:t>
            </a:r>
            <a:r>
              <a:rPr lang="nl-NL" b="1" i="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 (kijken)</a:t>
            </a:r>
          </a:p>
          <a:p>
            <a:r>
              <a:rPr lang="nl-NL" b="1" dirty="0" smtClean="0">
                <a:ln w="6600">
                  <a:solidFill>
                    <a:schemeClr val="accent2"/>
                  </a:solidFill>
                  <a:prstDash val="solid"/>
                </a:ln>
                <a:solidFill>
                  <a:srgbClr val="FFFFFF"/>
                </a:solidFill>
                <a:effectLst>
                  <a:outerShdw dist="38100" dir="2700000" algn="tl" rotWithShape="0">
                    <a:schemeClr val="accent2"/>
                  </a:outerShdw>
                </a:effectLst>
              </a:rPr>
              <a:t>Tweewoordfase en </a:t>
            </a:r>
          </a:p>
          <a:p>
            <a:r>
              <a:rPr lang="nl-NL" b="1" dirty="0" err="1" smtClean="0">
                <a:ln w="6600">
                  <a:solidFill>
                    <a:schemeClr val="accent2"/>
                  </a:solidFill>
                  <a:prstDash val="solid"/>
                </a:ln>
                <a:solidFill>
                  <a:srgbClr val="FFFFFF"/>
                </a:solidFill>
                <a:effectLst>
                  <a:outerShdw dist="38100" dir="2700000" algn="tl" rotWithShape="0">
                    <a:schemeClr val="accent2"/>
                  </a:outerShdw>
                </a:effectLst>
              </a:rPr>
              <a:t>Meerwoordfase</a:t>
            </a:r>
            <a:r>
              <a:rPr lang="nl-NL" b="1" dirty="0" smtClean="0">
                <a:ln w="6600">
                  <a:solidFill>
                    <a:schemeClr val="accent2"/>
                  </a:solidFill>
                  <a:prstDash val="solid"/>
                </a:ln>
                <a:solidFill>
                  <a:srgbClr val="FFFFFF"/>
                </a:solidFill>
                <a:effectLst>
                  <a:outerShdw dist="38100" dir="2700000" algn="tl" rotWithShape="0">
                    <a:schemeClr val="accent2"/>
                  </a:outerShdw>
                </a:effectLst>
              </a:rPr>
              <a:t> (1;6-2;6)</a:t>
            </a:r>
          </a:p>
          <a:p>
            <a:pPr marL="0" indent="0">
              <a:buNone/>
            </a:pPr>
            <a:r>
              <a:rPr lang="nl-NL" b="1" i="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a:t>
            </a:r>
            <a:r>
              <a:rPr lang="nl-NL" b="1" i="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ort vuil</a:t>
            </a:r>
          </a:p>
          <a:p>
            <a:pPr marL="0" indent="0">
              <a:buNone/>
            </a:pPr>
            <a:r>
              <a:rPr lang="nl-NL" b="1" i="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Meisje water pelen</a:t>
            </a:r>
            <a:endParaRPr lang="nl-NL" b="1" i="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1749602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marL="0" indent="0">
              <a:buNone/>
            </a:pPr>
            <a:r>
              <a:rPr lang="nl-NL"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Differentiatiefase (2;6-5;0</a:t>
            </a:r>
            <a:r>
              <a:rPr lang="nl-NL"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p>
          <a:p>
            <a:pPr marL="0" indent="0">
              <a:buNone/>
            </a:pPr>
            <a:r>
              <a:rPr lang="nl-NL" b="1" i="1" dirty="0">
                <a:ln w="22225">
                  <a:solidFill>
                    <a:schemeClr val="accent2"/>
                  </a:solidFill>
                  <a:prstDash val="solid"/>
                </a:ln>
                <a:solidFill>
                  <a:schemeClr val="accent2">
                    <a:lumMod val="40000"/>
                    <a:lumOff val="60000"/>
                  </a:schemeClr>
                </a:solidFill>
              </a:rPr>
              <a:t>n</a:t>
            </a:r>
            <a:r>
              <a:rPr lang="nl-NL" b="1" i="1" dirty="0" smtClean="0">
                <a:ln w="22225">
                  <a:solidFill>
                    <a:schemeClr val="accent2"/>
                  </a:solidFill>
                  <a:prstDash val="solid"/>
                </a:ln>
                <a:solidFill>
                  <a:schemeClr val="accent2">
                    <a:lumMod val="40000"/>
                    <a:lumOff val="60000"/>
                  </a:schemeClr>
                </a:solidFill>
              </a:rPr>
              <a:t>u heef ik een </a:t>
            </a:r>
            <a:r>
              <a:rPr lang="nl-NL" b="1" i="1" dirty="0" err="1" smtClean="0">
                <a:ln w="22225">
                  <a:solidFill>
                    <a:schemeClr val="accent2"/>
                  </a:solidFill>
                  <a:prstDash val="solid"/>
                </a:ln>
                <a:solidFill>
                  <a:schemeClr val="accent2">
                    <a:lumMod val="40000"/>
                    <a:lumOff val="60000"/>
                  </a:schemeClr>
                </a:solidFill>
              </a:rPr>
              <a:t>typmasjien</a:t>
            </a:r>
            <a:endParaRPr lang="nl-NL" b="1" i="1" dirty="0">
              <a:ln w="22225">
                <a:solidFill>
                  <a:schemeClr val="accent2"/>
                </a:solidFill>
                <a:prstDash val="solid"/>
              </a:ln>
              <a:solidFill>
                <a:schemeClr val="accent2">
                  <a:lumMod val="40000"/>
                  <a:lumOff val="60000"/>
                </a:schemeClr>
              </a:solidFill>
            </a:endParaRPr>
          </a:p>
          <a:p>
            <a:pPr marL="0" indent="0">
              <a:buNone/>
            </a:pPr>
            <a:endParaRPr lang="nl-NL"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a:p>
            <a:pPr marL="0" indent="0">
              <a:buNone/>
            </a:pPr>
            <a:r>
              <a:rPr lang="nl-NL"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Voltooiingsfase </a:t>
            </a:r>
            <a:r>
              <a:rPr lang="nl-NL"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(5-9 jaar)</a:t>
            </a:r>
          </a:p>
          <a:p>
            <a:pPr marL="0" indent="0">
              <a:buNone/>
            </a:pPr>
            <a:endParaRPr lang="nl-NL" dirty="0"/>
          </a:p>
        </p:txBody>
      </p:sp>
    </p:spTree>
    <p:extLst>
      <p:ext uri="{BB962C8B-B14F-4D97-AF65-F5344CB8AC3E}">
        <p14:creationId xmlns:p14="http://schemas.microsoft.com/office/powerpoint/2010/main" val="1010296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Samen schrijven we een verslag. </a:t>
            </a:r>
            <a:endParaRPr lang="nl-NL" dirty="0"/>
          </a:p>
        </p:txBody>
      </p:sp>
      <p:sp>
        <p:nvSpPr>
          <p:cNvPr id="3" name="Tijdelijke aanduiding voor inhoud 2"/>
          <p:cNvSpPr>
            <a:spLocks noGrp="1"/>
          </p:cNvSpPr>
          <p:nvPr>
            <p:ph idx="1"/>
          </p:nvPr>
        </p:nvSpPr>
        <p:spPr/>
        <p:txBody>
          <a:bodyPr/>
          <a:lstStyle/>
          <a:p>
            <a:pPr marL="0" indent="0">
              <a:spcAft>
                <a:spcPts val="0"/>
              </a:spcAft>
              <a:buNone/>
            </a:pPr>
            <a:r>
              <a:rPr lang="nl-NL" sz="1600" dirty="0" smtClean="0">
                <a:latin typeface="Calibri" panose="020F0502020204030204" pitchFamily="34" charset="0"/>
                <a:ea typeface="Calibri" panose="020F0502020204030204" pitchFamily="34" charset="0"/>
                <a:cs typeface="Times New Roman" panose="02020603050405020304" pitchFamily="18" charset="0"/>
              </a:rPr>
              <a:t>-Vertel in </a:t>
            </a:r>
            <a:r>
              <a:rPr lang="nl-NL" sz="1600" dirty="0">
                <a:latin typeface="Calibri" panose="020F0502020204030204" pitchFamily="34" charset="0"/>
                <a:ea typeface="Calibri" panose="020F0502020204030204" pitchFamily="34" charset="0"/>
                <a:cs typeface="Times New Roman" panose="02020603050405020304" pitchFamily="18" charset="0"/>
              </a:rPr>
              <a:t>de </a:t>
            </a:r>
            <a:r>
              <a:rPr lang="nl-NL" sz="1600" i="1" dirty="0">
                <a:latin typeface="Calibri" panose="020F0502020204030204" pitchFamily="34" charset="0"/>
                <a:ea typeface="Calibri" panose="020F0502020204030204" pitchFamily="34" charset="0"/>
                <a:cs typeface="Times New Roman" panose="02020603050405020304" pitchFamily="18" charset="0"/>
              </a:rPr>
              <a:t>inleiding</a:t>
            </a:r>
            <a:r>
              <a:rPr lang="nl-NL" sz="1600" dirty="0">
                <a:latin typeface="Calibri" panose="020F0502020204030204" pitchFamily="34" charset="0"/>
                <a:ea typeface="Calibri" panose="020F0502020204030204" pitchFamily="34" charset="0"/>
                <a:cs typeface="Times New Roman" panose="02020603050405020304" pitchFamily="18" charset="0"/>
              </a:rPr>
              <a:t> kort wat jullie onderzocht hebben en hoe jullie het hebben aangepakt. </a:t>
            </a:r>
          </a:p>
          <a:p>
            <a:pPr marL="0" indent="0">
              <a:spcAft>
                <a:spcPts val="0"/>
              </a:spcAft>
              <a:buNone/>
            </a:pPr>
            <a:r>
              <a:rPr lang="nl-NL" sz="1600" dirty="0">
                <a:latin typeface="Calibri" panose="020F0502020204030204" pitchFamily="34" charset="0"/>
                <a:ea typeface="Calibri" panose="020F0502020204030204" pitchFamily="34" charset="0"/>
                <a:cs typeface="Times New Roman" panose="02020603050405020304" pitchFamily="18" charset="0"/>
              </a:rPr>
              <a:t> </a:t>
            </a:r>
          </a:p>
          <a:p>
            <a:pPr marL="0" indent="0">
              <a:spcAft>
                <a:spcPts val="0"/>
              </a:spcAft>
              <a:buNone/>
            </a:pPr>
            <a:r>
              <a:rPr lang="nl-NL" sz="1600" dirty="0">
                <a:latin typeface="Calibri" panose="020F0502020204030204" pitchFamily="34" charset="0"/>
                <a:ea typeface="Calibri" panose="020F0502020204030204" pitchFamily="34" charset="0"/>
                <a:cs typeface="Times New Roman" panose="02020603050405020304" pitchFamily="18" charset="0"/>
              </a:rPr>
              <a:t>Beschrijf in het </a:t>
            </a:r>
            <a:r>
              <a:rPr lang="nl-NL" sz="1600" i="1" dirty="0">
                <a:latin typeface="Calibri" panose="020F0502020204030204" pitchFamily="34" charset="0"/>
                <a:ea typeface="Calibri" panose="020F0502020204030204" pitchFamily="34" charset="0"/>
                <a:cs typeface="Times New Roman" panose="02020603050405020304" pitchFamily="18" charset="0"/>
              </a:rPr>
              <a:t>middengedeelte</a:t>
            </a:r>
            <a:r>
              <a:rPr lang="nl-NL" sz="1600" dirty="0">
                <a:latin typeface="Calibri" panose="020F0502020204030204" pitchFamily="34" charset="0"/>
                <a:ea typeface="Calibri" panose="020F0502020204030204" pitchFamily="34" charset="0"/>
                <a:cs typeface="Times New Roman" panose="02020603050405020304" pitchFamily="18" charset="0"/>
              </a:rPr>
              <a:t>: </a:t>
            </a:r>
          </a:p>
          <a:p>
            <a:pPr marL="0" indent="0">
              <a:spcAft>
                <a:spcPts val="0"/>
              </a:spcAft>
              <a:buNone/>
            </a:pPr>
            <a:r>
              <a:rPr lang="nl-NL" sz="1600" dirty="0">
                <a:latin typeface="Calibri" panose="020F0502020204030204" pitchFamily="34" charset="0"/>
                <a:ea typeface="Calibri" panose="020F0502020204030204" pitchFamily="34" charset="0"/>
                <a:cs typeface="Times New Roman" panose="02020603050405020304" pitchFamily="18" charset="0"/>
              </a:rPr>
              <a:t>-Wat het kind aan het doen was. </a:t>
            </a:r>
          </a:p>
          <a:p>
            <a:pPr marL="0" indent="0">
              <a:spcAft>
                <a:spcPts val="0"/>
              </a:spcAft>
              <a:buNone/>
            </a:pPr>
            <a:r>
              <a:rPr lang="nl-NL" sz="1600" dirty="0">
                <a:latin typeface="Calibri" panose="020F0502020204030204" pitchFamily="34" charset="0"/>
                <a:ea typeface="Calibri" panose="020F0502020204030204" pitchFamily="34" charset="0"/>
                <a:cs typeface="Times New Roman" panose="02020603050405020304" pitchFamily="18" charset="0"/>
              </a:rPr>
              <a:t>-Hoe het kind praat en geef daarvan een paar duidelijke voorbeelden. Daarbij gebruiken jullie woorden die je bij taal hebt geleerd (zoals bijvoeglijk naamwoord). </a:t>
            </a:r>
          </a:p>
          <a:p>
            <a:pPr marL="0" indent="0">
              <a:spcAft>
                <a:spcPts val="0"/>
              </a:spcAft>
              <a:buNone/>
            </a:pPr>
            <a:r>
              <a:rPr lang="nl-NL" sz="1600" dirty="0">
                <a:latin typeface="Calibri" panose="020F0502020204030204" pitchFamily="34" charset="0"/>
                <a:ea typeface="Calibri" panose="020F0502020204030204" pitchFamily="34" charset="0"/>
                <a:cs typeface="Times New Roman" panose="02020603050405020304" pitchFamily="18" charset="0"/>
              </a:rPr>
              <a:t>-Noem je een paar belangrijke kenmerken van de kindertaal. </a:t>
            </a:r>
          </a:p>
          <a:p>
            <a:pPr marL="0" indent="0">
              <a:spcAft>
                <a:spcPts val="0"/>
              </a:spcAft>
              <a:buNone/>
            </a:pPr>
            <a:r>
              <a:rPr lang="nl-NL" sz="1600" dirty="0">
                <a:latin typeface="Calibri" panose="020F0502020204030204" pitchFamily="34" charset="0"/>
                <a:ea typeface="Calibri" panose="020F0502020204030204" pitchFamily="34" charset="0"/>
                <a:cs typeface="Times New Roman" panose="02020603050405020304" pitchFamily="18" charset="0"/>
              </a:rPr>
              <a:t>-Vertel in welke fase het kind volgens jullie zit en waarom dit volgens jullie zo is. </a:t>
            </a:r>
          </a:p>
          <a:p>
            <a:pPr>
              <a:spcAft>
                <a:spcPts val="0"/>
              </a:spcAft>
            </a:pPr>
            <a:endParaRPr lang="nl-NL" sz="1600" dirty="0">
              <a:latin typeface="Calibri" panose="020F0502020204030204" pitchFamily="34" charset="0"/>
              <a:ea typeface="Calibri" panose="020F0502020204030204" pitchFamily="34" charset="0"/>
              <a:cs typeface="Times New Roman" panose="02020603050405020304" pitchFamily="18" charset="0"/>
            </a:endParaRPr>
          </a:p>
          <a:p>
            <a:pPr marL="0" indent="0">
              <a:spcAft>
                <a:spcPts val="0"/>
              </a:spcAft>
              <a:buNone/>
            </a:pPr>
            <a:r>
              <a:rPr lang="nl-NL" sz="1600" dirty="0">
                <a:latin typeface="Calibri" panose="020F0502020204030204" pitchFamily="34" charset="0"/>
                <a:ea typeface="Calibri" panose="020F0502020204030204" pitchFamily="34" charset="0"/>
                <a:cs typeface="Times New Roman" panose="02020603050405020304" pitchFamily="18" charset="0"/>
              </a:rPr>
              <a:t>In het </a:t>
            </a:r>
            <a:r>
              <a:rPr lang="nl-NL" sz="1600" i="1" dirty="0">
                <a:latin typeface="Calibri" panose="020F0502020204030204" pitchFamily="34" charset="0"/>
                <a:ea typeface="Calibri" panose="020F0502020204030204" pitchFamily="34" charset="0"/>
                <a:cs typeface="Times New Roman" panose="02020603050405020304" pitchFamily="18" charset="0"/>
              </a:rPr>
              <a:t>slot</a:t>
            </a:r>
            <a:r>
              <a:rPr lang="nl-NL" sz="1600" dirty="0">
                <a:latin typeface="Calibri" panose="020F0502020204030204" pitchFamily="34" charset="0"/>
                <a:ea typeface="Calibri" panose="020F0502020204030204" pitchFamily="34" charset="0"/>
                <a:cs typeface="Times New Roman" panose="02020603050405020304" pitchFamily="18" charset="0"/>
              </a:rPr>
              <a:t> </a:t>
            </a:r>
            <a:r>
              <a:rPr lang="nl-NL" sz="1600" dirty="0" smtClean="0">
                <a:latin typeface="Calibri" panose="020F0502020204030204" pitchFamily="34" charset="0"/>
                <a:ea typeface="Calibri" panose="020F0502020204030204" pitchFamily="34" charset="0"/>
                <a:cs typeface="Times New Roman" panose="02020603050405020304" pitchFamily="18" charset="0"/>
              </a:rPr>
              <a:t>vertellen jullie </a:t>
            </a:r>
            <a:r>
              <a:rPr lang="nl-NL" sz="1600" dirty="0">
                <a:latin typeface="Calibri" panose="020F0502020204030204" pitchFamily="34" charset="0"/>
                <a:ea typeface="Calibri" panose="020F0502020204030204" pitchFamily="34" charset="0"/>
                <a:cs typeface="Times New Roman" panose="02020603050405020304" pitchFamily="18" charset="0"/>
              </a:rPr>
              <a:t>wat jullie van dit onderzoek geleerd hebben, wat jullie nog meer zouden willen weten en wat jullie ervan vonden. </a:t>
            </a:r>
          </a:p>
          <a:p>
            <a:pPr>
              <a:spcAft>
                <a:spcPts val="0"/>
              </a:spcAft>
            </a:pPr>
            <a:endParaRPr lang="nl-NL" sz="1600" dirty="0">
              <a:latin typeface="Calibri" panose="020F0502020204030204" pitchFamily="34" charset="0"/>
              <a:ea typeface="Calibri" panose="020F0502020204030204" pitchFamily="34" charset="0"/>
              <a:cs typeface="Times New Roman" panose="02020603050405020304" pitchFamily="18" charset="0"/>
            </a:endParaRPr>
          </a:p>
          <a:p>
            <a:pPr marL="0" indent="0">
              <a:spcAft>
                <a:spcPts val="0"/>
              </a:spcAft>
              <a:buNone/>
            </a:pPr>
            <a:r>
              <a:rPr lang="nl-NL" sz="1600" i="1" dirty="0">
                <a:latin typeface="Calibri" panose="020F0502020204030204" pitchFamily="34" charset="0"/>
                <a:ea typeface="Calibri" panose="020F0502020204030204" pitchFamily="34" charset="0"/>
                <a:cs typeface="Times New Roman" panose="02020603050405020304" pitchFamily="18" charset="0"/>
              </a:rPr>
              <a:t>Schrijf jullie verslag eerst in het klad. Kijk het daarna na of alles erin zit. Tot slot kijk je ook of er geen spelfouten in zitten en of alle leestekens goed staan. Daarna schrijven jullie het verslag over in het net hieronder.</a:t>
            </a:r>
            <a:endParaRPr lang="nl-NL" sz="16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endParaRPr lang="nl-NL" dirty="0">
              <a:latin typeface="Calibri" panose="020F0502020204030204" pitchFamily="34" charset="0"/>
              <a:ea typeface="Calibri" panose="020F0502020204030204" pitchFamily="34" charset="0"/>
              <a:cs typeface="Times New Roman" panose="02020603050405020304" pitchFamily="18" charset="0"/>
            </a:endParaRPr>
          </a:p>
          <a:p>
            <a:endParaRPr lang="nl-NL" dirty="0"/>
          </a:p>
        </p:txBody>
      </p:sp>
    </p:spTree>
    <p:extLst>
      <p:ext uri="{BB962C8B-B14F-4D97-AF65-F5344CB8AC3E}">
        <p14:creationId xmlns:p14="http://schemas.microsoft.com/office/powerpoint/2010/main" val="272009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1830312938"/>
      </p:ext>
    </p:extLst>
  </p:cSld>
  <p:clrMapOvr>
    <a:masterClrMapping/>
  </p:clrMapOvr>
</p:sld>
</file>

<file path=ppt/theme/theme1.xml><?xml version="1.0" encoding="utf-8"?>
<a:theme xmlns:a="http://schemas.openxmlformats.org/drawingml/2006/main" name="Sjabloon Driestar Hogeschool (4)">
  <a:themeElements>
    <a:clrScheme name="09sjabloonHogeschoo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09sjabloonHogeschool">
      <a:majorFont>
        <a:latin typeface="Georgia"/>
        <a:ea typeface=""/>
        <a:cs typeface=""/>
      </a:majorFont>
      <a:minorFont>
        <a:latin typeface="Verdan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9sjabloonHogeschoo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09sjabloonHogeschoo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09sjabloonHogeschoo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09sjabloonHogeschoo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9sjabloonHogeschoo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09sjabloonHogeschoo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09sjabloonHogeschoo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09sjabloonHogeschoo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09sjabloonHogeschoo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09sjabloonHogeschoo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09sjabloonHogeschoo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09sjabloonHogeschoo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A81275B9CA7B44B9D8BD65B17516192" ma:contentTypeVersion="0" ma:contentTypeDescription="Een nieuw document maken." ma:contentTypeScope="" ma:versionID="22cbef35a4b40e42f6022655b81b9442">
  <xsd:schema xmlns:xsd="http://www.w3.org/2001/XMLSchema" xmlns:xs="http://www.w3.org/2001/XMLSchema" xmlns:p="http://schemas.microsoft.com/office/2006/metadata/properties" targetNamespace="http://schemas.microsoft.com/office/2006/metadata/properties" ma:root="true" ma:fieldsID="1978a156f712f99d6452530788f7ffe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A784EE2-33E9-4CB9-9359-49F303AFE4E6}">
  <ds:schemaRefs>
    <ds:schemaRef ds:uri="http://www.w3.org/XML/1998/namespace"/>
    <ds:schemaRef ds:uri="http://purl.org/dc/dcmitype/"/>
    <ds:schemaRef ds:uri="http://schemas.openxmlformats.org/package/2006/metadata/core-properties"/>
    <ds:schemaRef ds:uri="http://schemas.microsoft.com/office/infopath/2007/PartnerControls"/>
    <ds:schemaRef ds:uri="http://purl.org/dc/terms/"/>
    <ds:schemaRef ds:uri="http://purl.org/dc/elements/1.1/"/>
    <ds:schemaRef ds:uri="http://schemas.microsoft.com/office/2006/documentManagement/types"/>
    <ds:schemaRef ds:uri="http://schemas.microsoft.com/office/2006/metadata/properties"/>
  </ds:schemaRefs>
</ds:datastoreItem>
</file>

<file path=customXml/itemProps2.xml><?xml version="1.0" encoding="utf-8"?>
<ds:datastoreItem xmlns:ds="http://schemas.openxmlformats.org/officeDocument/2006/customXml" ds:itemID="{EF8BD10E-737B-45D0-BAC4-9B4DCDFC1698}">
  <ds:schemaRefs>
    <ds:schemaRef ds:uri="http://schemas.microsoft.com/sharepoint/v3/contenttype/forms"/>
  </ds:schemaRefs>
</ds:datastoreItem>
</file>

<file path=customXml/itemProps3.xml><?xml version="1.0" encoding="utf-8"?>
<ds:datastoreItem xmlns:ds="http://schemas.openxmlformats.org/officeDocument/2006/customXml" ds:itemID="{87E73DD1-8947-47CF-A673-5CAC55FF7C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Sjabloon Driestar Hogeschool (4)</Template>
  <TotalTime>1274</TotalTime>
  <Words>478</Words>
  <Application>Microsoft Office PowerPoint</Application>
  <PresentationFormat>Diavoorstelling (4:3)</PresentationFormat>
  <Paragraphs>69</Paragraphs>
  <Slides>10</Slides>
  <Notes>6</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10</vt:i4>
      </vt:variant>
    </vt:vector>
  </HeadingPairs>
  <TitlesOfParts>
    <vt:vector size="16" baseType="lpstr">
      <vt:lpstr>Arial</vt:lpstr>
      <vt:lpstr>Calibri</vt:lpstr>
      <vt:lpstr>Georgia</vt:lpstr>
      <vt:lpstr>Times New Roman</vt:lpstr>
      <vt:lpstr>Verdana</vt:lpstr>
      <vt:lpstr>Sjabloon Driestar Hogeschool (4)</vt:lpstr>
      <vt:lpstr>De wonderlijke taalontwikkeling  van jonge kinderen  (0-4 jaar)  </vt:lpstr>
      <vt:lpstr>Vorige keer: precies noteren van de kindertaal </vt:lpstr>
      <vt:lpstr>Hoe leerde jij praten? </vt:lpstr>
      <vt:lpstr>PowerPoint-presentatie</vt:lpstr>
      <vt:lpstr>Taalverwervingsfasen </vt:lpstr>
      <vt:lpstr>PowerPoint-presentatie</vt:lpstr>
      <vt:lpstr>PowerPoint-presentatie</vt:lpstr>
      <vt:lpstr>Samen schrijven we een verslag. </vt:lpstr>
      <vt:lpstr>PowerPoint-presentatie</vt:lpstr>
      <vt:lpstr>Taalverwervingsbalk</vt:lpstr>
    </vt:vector>
  </TitlesOfParts>
  <Company>Driestar Educatief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Stapel van boeken N3NE64-4</dc:title>
  <dc:creator>Dijkstra.P.</dc:creator>
  <cp:lastModifiedBy>Dijkstra.P.</cp:lastModifiedBy>
  <cp:revision>105</cp:revision>
  <cp:lastPrinted>2010-09-14T11:08:44Z</cp:lastPrinted>
  <dcterms:created xsi:type="dcterms:W3CDTF">2010-09-13T11:11:49Z</dcterms:created>
  <dcterms:modified xsi:type="dcterms:W3CDTF">2016-09-23T13:30:35Z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Owner">
    <vt:lpwstr/>
  </property>
  <property fmtid="{D5CDD505-2E9C-101B-9397-08002B2CF9AE}" pid="4" name="SPSDescription">
    <vt:lpwstr/>
  </property>
  <property fmtid="{D5CDD505-2E9C-101B-9397-08002B2CF9AE}" pid="5" name="Status">
    <vt:lpwstr/>
  </property>
  <property fmtid="{D5CDD505-2E9C-101B-9397-08002B2CF9AE}" pid="6" name="ContentTypeId">
    <vt:lpwstr>0x0101009A81275B9CA7B44B9D8BD65B17516192</vt:lpwstr>
  </property>
  <property fmtid="{D5CDD505-2E9C-101B-9397-08002B2CF9AE}" pid="7" name="_dlc_DocIdItemGuid">
    <vt:lpwstr>70ee438c-4c42-4cb8-b4a5-b9011a3813e3</vt:lpwstr>
  </property>
</Properties>
</file>